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62" r:id="rId6"/>
    <p:sldId id="272" r:id="rId7"/>
    <p:sldId id="284" r:id="rId8"/>
    <p:sldId id="279" r:id="rId9"/>
    <p:sldId id="280" r:id="rId10"/>
    <p:sldId id="281" r:id="rId11"/>
    <p:sldId id="282" r:id="rId12"/>
    <p:sldId id="266" r:id="rId13"/>
    <p:sldId id="264" r:id="rId14"/>
    <p:sldId id="303" r:id="rId15"/>
    <p:sldId id="291" r:id="rId16"/>
    <p:sldId id="288" r:id="rId17"/>
    <p:sldId id="289" r:id="rId18"/>
    <p:sldId id="290" r:id="rId19"/>
    <p:sldId id="267" r:id="rId20"/>
    <p:sldId id="295" r:id="rId21"/>
    <p:sldId id="294" r:id="rId22"/>
    <p:sldId id="293" r:id="rId23"/>
    <p:sldId id="268" r:id="rId24"/>
    <p:sldId id="269" r:id="rId25"/>
    <p:sldId id="297" r:id="rId26"/>
    <p:sldId id="271" r:id="rId27"/>
    <p:sldId id="305" r:id="rId28"/>
    <p:sldId id="304" r:id="rId29"/>
    <p:sldId id="299" r:id="rId30"/>
    <p:sldId id="300" r:id="rId31"/>
    <p:sldId id="301" r:id="rId32"/>
    <p:sldId id="302" r:id="rId33"/>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247">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FFFF"/>
    <a:srgbClr val="E2EFDA"/>
    <a:srgbClr val="000000"/>
    <a:srgbClr val="FFFF00"/>
    <a:srgbClr val="FFE1E1"/>
    <a:srgbClr val="FFC5C5"/>
    <a:srgbClr val="FFABAB"/>
    <a:srgbClr val="0000FF"/>
    <a:srgbClr val="005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2531" autoAdjust="0"/>
  </p:normalViewPr>
  <p:slideViewPr>
    <p:cSldViewPr snapToGrid="0" showGuides="1">
      <p:cViewPr>
        <p:scale>
          <a:sx n="66" d="100"/>
          <a:sy n="66" d="100"/>
        </p:scale>
        <p:origin x="199" y="-264"/>
      </p:cViewPr>
      <p:guideLst>
        <p:guide orient="horz" pos="4319"/>
        <p:guide pos="5247"/>
      </p:guideLst>
    </p:cSldViewPr>
  </p:slideViewPr>
  <p:notesTextViewPr>
    <p:cViewPr>
      <p:scale>
        <a:sx n="1" d="1"/>
        <a:sy n="1" d="1"/>
      </p:scale>
      <p:origin x="0" y="0"/>
    </p:cViewPr>
  </p:notesText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is about exploring the use of a microworld to teach about economic viability of climate aware forest management.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38109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working web version of the app. It was built to experiment with graphical representation of tree growth and to judge feasibility of use of selected technology.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14</a:t>
            </a:fld>
            <a:endParaRPr lang="en-GB" dirty="0"/>
          </a:p>
        </p:txBody>
      </p:sp>
    </p:spTree>
    <p:extLst>
      <p:ext uri="{BB962C8B-B14F-4D97-AF65-F5344CB8AC3E}">
        <p14:creationId xmlns:p14="http://schemas.microsoft.com/office/powerpoint/2010/main" val="329157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last animated prototype with all features built using the Figma platform. It was based on this, that the final app was built.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15</a:t>
            </a:fld>
            <a:endParaRPr lang="en-GB" dirty="0"/>
          </a:p>
        </p:txBody>
      </p:sp>
    </p:spTree>
    <p:extLst>
      <p:ext uri="{BB962C8B-B14F-4D97-AF65-F5344CB8AC3E}">
        <p14:creationId xmlns:p14="http://schemas.microsoft.com/office/powerpoint/2010/main" val="386540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move on to how the app was built. </a:t>
            </a:r>
          </a:p>
          <a:p>
            <a:endParaRPr lang="en-GB" dirty="0"/>
          </a:p>
          <a:p>
            <a:r>
              <a:rPr lang="en-GB" dirty="0"/>
              <a:t>It used the </a:t>
            </a:r>
            <a:r>
              <a:rPr lang="en-GB" dirty="0" err="1"/>
              <a:t>NextJS</a:t>
            </a:r>
            <a:r>
              <a:rPr lang="en-GB" dirty="0"/>
              <a:t> framework. Next.js is a React framework that enables optimized server-side rendering, static site generation, and simplified routing for building web applications fast. </a:t>
            </a:r>
            <a:r>
              <a:rPr lang="en-GB" dirty="0" err="1"/>
              <a:t>Vercel</a:t>
            </a:r>
            <a:r>
              <a:rPr lang="en-GB" dirty="0"/>
              <a:t> is a cloud platform where web apps can be deployed. It was created by the creators of </a:t>
            </a:r>
            <a:r>
              <a:rPr lang="en-GB" dirty="0" err="1"/>
              <a:t>NextJS</a:t>
            </a:r>
            <a:r>
              <a:rPr lang="en-GB" dirty="0"/>
              <a:t> and hence the two are very compatible. </a:t>
            </a:r>
            <a:r>
              <a:rPr lang="en-GB" dirty="0" err="1"/>
              <a:t>Mycroforest</a:t>
            </a:r>
            <a:r>
              <a:rPr lang="en-GB" dirty="0"/>
              <a:t> is currently hosted on </a:t>
            </a:r>
            <a:r>
              <a:rPr lang="en-GB" dirty="0" err="1"/>
              <a:t>Vercel</a:t>
            </a:r>
            <a:r>
              <a:rPr lang="en-GB" dirty="0"/>
              <a:t>.</a:t>
            </a:r>
          </a:p>
          <a:p>
            <a:endParaRPr lang="en-GB" dirty="0"/>
          </a:p>
          <a:p>
            <a:r>
              <a:rPr lang="en-GB" dirty="0"/>
              <a:t>Moving a layer deeper, ReactJS is a JavaScript library for building user interfaces. It allows creation of reusable UI components and easy state management via efficient virtual DOM manipulation. This framework is especially suitable for applications with heavy user interaction as is the case here.</a:t>
            </a:r>
          </a:p>
          <a:p>
            <a:endParaRPr lang="en-GB" dirty="0"/>
          </a:p>
          <a:p>
            <a:r>
              <a:rPr lang="en-GB" dirty="0"/>
              <a:t>At the core is HTML, CSS and </a:t>
            </a:r>
            <a:r>
              <a:rPr lang="en-GB" dirty="0" err="1"/>
              <a:t>JavaScipt</a:t>
            </a:r>
            <a:r>
              <a:rPr lang="en-GB" dirty="0"/>
              <a:t>. The trinity that the web is built upon with HTML providing structure, CSS adding style and </a:t>
            </a:r>
            <a:r>
              <a:rPr lang="en-GB" dirty="0" err="1"/>
              <a:t>JavaScipt</a:t>
            </a:r>
            <a:r>
              <a:rPr lang="en-GB" dirty="0"/>
              <a:t> bringing dynamics. Everything else exists to make development using these primary languages easier. </a:t>
            </a:r>
          </a:p>
          <a:p>
            <a:endParaRPr lang="en-GB" dirty="0"/>
          </a:p>
          <a:p>
            <a:r>
              <a:rPr lang="en-GB" dirty="0"/>
              <a:t>Towards the side, are listed libraries/frameworks that further enhance or simplify development. D3.js is a graphics library that allows for custom plots. In the app this was used to create the piece of land where trees grow and change shape. This is essentially a fancy scatter plot. Tailwind CSS is a framework that integrates CSS into HTML for ease. The file-saver.js library was used to allow user plans to be saved or loaded. The Big.js library helped overcome the challenge of precision loss when working with astronomically large numbers and the react-tooltip library provides a ready-made tooltip component that is otherwise cumbersome to create.</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16</a:t>
            </a:fld>
            <a:endParaRPr lang="en-GB" dirty="0"/>
          </a:p>
        </p:txBody>
      </p:sp>
    </p:spTree>
    <p:extLst>
      <p:ext uri="{BB962C8B-B14F-4D97-AF65-F5344CB8AC3E}">
        <p14:creationId xmlns:p14="http://schemas.microsoft.com/office/powerpoint/2010/main" val="28936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Bad code has the following 4 defining characteristics. It is difficult to change, prone to breaking, difficult to reuse, and contains hacks instead of appropriate fixes. While developing </a:t>
            </a:r>
            <a:r>
              <a:rPr lang="en-GB" dirty="0" err="1"/>
              <a:t>Mycroforest</a:t>
            </a:r>
            <a:r>
              <a:rPr lang="en-GB" dirty="0"/>
              <a:t>, measures have been taken to prevent such consequences of bad design. The code adheres to the model view controller design pattern and the underlying model is organized in an object oriented fashion. The web pages are composed of reusable React components and temporary fixes were avoided.</a:t>
            </a:r>
          </a:p>
          <a:p>
            <a:endParaRPr lang="en-GB" dirty="0"/>
          </a:p>
          <a:p>
            <a:r>
              <a:rPr lang="en-GB" dirty="0"/>
              <a:t>This is a glimpse of the Model View Controller separation in code. The model captures simulation logic and rules while the view is what the user sees. In react, this would be the JavaScript XML that is returned. The code above the return statement in each component can be considered as the controller, which is the intermediary between the model and the view.</a:t>
            </a:r>
          </a:p>
          <a:p>
            <a:endParaRPr lang="en-GB" dirty="0"/>
          </a:p>
          <a:p>
            <a:r>
              <a:rPr lang="en-GB" dirty="0"/>
              <a:t>This is a quick look at the UML class diagram that captures the simulation model.</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17</a:t>
            </a:fld>
            <a:endParaRPr lang="en-GB" dirty="0"/>
          </a:p>
        </p:txBody>
      </p:sp>
    </p:spTree>
    <p:extLst>
      <p:ext uri="{BB962C8B-B14F-4D97-AF65-F5344CB8AC3E}">
        <p14:creationId xmlns:p14="http://schemas.microsoft.com/office/powerpoint/2010/main" val="283866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itself followed an Agile management strategy. It was an iterative process comprising 3 broad stages namely planning, building and deployment with research conducted as and where required. </a:t>
            </a:r>
          </a:p>
          <a:p>
            <a:endParaRPr lang="en-GB" dirty="0"/>
          </a:p>
          <a:p>
            <a:r>
              <a:rPr lang="en-GB" dirty="0"/>
              <a:t>Typically, an iteration would involve a whiteboarding phase followed by more concrete visualization and then coding.</a:t>
            </a:r>
          </a:p>
          <a:p>
            <a:endParaRPr lang="en-GB" dirty="0"/>
          </a:p>
          <a:p>
            <a:r>
              <a:rPr lang="en-GB" dirty="0"/>
              <a:t>This allowed for frequent delivery of features. Features to be implemented were broken down into small parts and added to a list somewhat like a product backlog and was checked off after implementation and testing.</a:t>
            </a:r>
          </a:p>
          <a:p>
            <a:endParaRPr lang="en-GB" dirty="0"/>
          </a:p>
          <a:p>
            <a:r>
              <a:rPr lang="en-GB" dirty="0"/>
              <a:t>GitHub was used for version control, and it was linked to </a:t>
            </a:r>
            <a:r>
              <a:rPr lang="en-GB" dirty="0" err="1"/>
              <a:t>Vercel</a:t>
            </a:r>
            <a:r>
              <a:rPr lang="en-GB" dirty="0"/>
              <a:t> to set up the continuous integration and continuous development pipeline. Every time a new feature is pushed to GitHub, it a new version of the app incorporating this change is deployed.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18</a:t>
            </a:fld>
            <a:endParaRPr lang="en-GB" dirty="0"/>
          </a:p>
        </p:txBody>
      </p:sp>
    </p:spTree>
    <p:extLst>
      <p:ext uri="{BB962C8B-B14F-4D97-AF65-F5344CB8AC3E}">
        <p14:creationId xmlns:p14="http://schemas.microsoft.com/office/powerpoint/2010/main" val="254988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some problems faced and solutions identified. For example, a simple, but important problem was that of organizing all data and rules that make up the simulation model. A good solution was to use network-based file management for which a Software called Obsidian was used. Each node in this image representing a key component or idea within the model, is a file and the connections show how these elements fit in with others.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19</a:t>
            </a:fld>
            <a:endParaRPr lang="en-GB" dirty="0"/>
          </a:p>
        </p:txBody>
      </p:sp>
    </p:spTree>
    <p:extLst>
      <p:ext uri="{BB962C8B-B14F-4D97-AF65-F5344CB8AC3E}">
        <p14:creationId xmlns:p14="http://schemas.microsoft.com/office/powerpoint/2010/main" val="219592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check out the deployed app. The best way to get a feel for it is to go over a quick challenge as students would.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20</a:t>
            </a:fld>
            <a:endParaRPr lang="en-GB" dirty="0"/>
          </a:p>
        </p:txBody>
      </p:sp>
    </p:spTree>
    <p:extLst>
      <p:ext uri="{BB962C8B-B14F-4D97-AF65-F5344CB8AC3E}">
        <p14:creationId xmlns:p14="http://schemas.microsoft.com/office/powerpoint/2010/main" val="100504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Mycroforest</a:t>
            </a:r>
            <a:r>
              <a:rPr lang="en-GB" dirty="0"/>
              <a:t> teaching tool was used for a 2-hour session with (n=10) Transition Year students on the TAP Bridge2College Programme. The session began with a quick introduction followed by 2 challenges, each one followed by a discussion. A questionnaire with questions on user experience, educational value, and attitude towards climate change marked the end of activities.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21</a:t>
            </a:fld>
            <a:endParaRPr lang="en-GB" dirty="0"/>
          </a:p>
        </p:txBody>
      </p:sp>
    </p:spTree>
    <p:extLst>
      <p:ext uri="{BB962C8B-B14F-4D97-AF65-F5344CB8AC3E}">
        <p14:creationId xmlns:p14="http://schemas.microsoft.com/office/powerpoint/2010/main" val="957572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students had positive comments. They appreciate the ease of use and information presented. They suggest that more scenarios be included and that help be more clear. The Botany professor present at the event, a domain expert pointed out how the students had discovered for themselves, two existing forest management strategies, "clear felling" and "thinning".</a:t>
            </a:r>
          </a:p>
          <a:p>
            <a:endParaRPr lang="en-GB" dirty="0"/>
          </a:p>
          <a:p>
            <a:r>
              <a:rPr lang="en-GB" dirty="0"/>
              <a:t>Overall, from what the students reported, they left the experience with greater awareness and appreciation regarding the need to reduce CO2 in the air, manage forests sustainably, and the need to find a middle ground between economic gains and health of the planet.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22</a:t>
            </a:fld>
            <a:endParaRPr lang="en-GB" dirty="0"/>
          </a:p>
        </p:txBody>
      </p:sp>
    </p:spTree>
    <p:extLst>
      <p:ext uri="{BB962C8B-B14F-4D97-AF65-F5344CB8AC3E}">
        <p14:creationId xmlns:p14="http://schemas.microsoft.com/office/powerpoint/2010/main" val="2624217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Throughout this project. I have also learned a lot about forestry and what goes into creating an effective learning application. I've also furthered my web development skills and got to employ concepts learned in my Advanced Software Engineering module during development. It was most exciting to have real users use and evaluate the application.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23</a:t>
            </a:fld>
            <a:endParaRPr lang="en-GB" dirty="0"/>
          </a:p>
        </p:txBody>
      </p:sp>
    </p:spTree>
    <p:extLst>
      <p:ext uri="{BB962C8B-B14F-4D97-AF65-F5344CB8AC3E}">
        <p14:creationId xmlns:p14="http://schemas.microsoft.com/office/powerpoint/2010/main" val="50212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the role of forests as carbon sinks, and spreading awareness about challenges around combating climate change while maintaining economic viability comprise the premise of this project.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635227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Overall, I am satisfied about how this project has led to the development of a functional teaching tool that students and teachers valued. I am happy to have furthered my research and web development skills and am grateful for the opportunity to help impart knowledge. A key limitation of the evaluation was that it was only possible to have 10 students try the app so far. Nevertheless, it's good to know they found it informative. An extension of this work could involve further stabilizing the simulation and to investigate the value in making it more accurate. Also, a built-in interactive tutorial could be developed to help users get a feel for the tool quicker. The tool may also be extended to include more income streams like agroforestry and management actions around disease prevention, fertilization, watering, etc.</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24</a:t>
            </a:fld>
            <a:endParaRPr lang="en-GB" dirty="0"/>
          </a:p>
        </p:txBody>
      </p:sp>
    </p:spTree>
    <p:extLst>
      <p:ext uri="{BB962C8B-B14F-4D97-AF65-F5344CB8AC3E}">
        <p14:creationId xmlns:p14="http://schemas.microsoft.com/office/powerpoint/2010/main" val="107418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been a year of unprecedented heat in many parts of the world. In addition to extreme weather and a negative impact on health of most living things, rapid climate change and global warming also disrupt our key industries. </a:t>
            </a:r>
          </a:p>
          <a:p>
            <a:endParaRPr lang="en-GB" dirty="0"/>
          </a:p>
          <a:p>
            <a:r>
              <a:rPr lang="en-GB" dirty="0"/>
              <a:t>As many of us are aware, carbon dioxide levels in the atmosphere is a key driver of global warming. CO2 is an important greenhouse gas. It helps keep the planet warm enough to make life possible. But in a very short time since the industrial revolution, human activities have released a very large amount of carbon into the air, and this has led to current atmospheric CO2 concentration being higher than ever before in over 800,000 years. In 2023, the concentration was 419.3 parts per million (ppm). On 22 June 2024, this was 427 ppm. It was predicted that if CO2 levels rose to 430 ppm, then we would experience widespread dangerous weather conditions and this year seems to reenforce this.</a:t>
            </a:r>
          </a:p>
          <a:p>
            <a:endParaRPr lang="en-GB" dirty="0"/>
          </a:p>
          <a:p>
            <a:r>
              <a:rPr lang="en-GB" dirty="0"/>
              <a:t>So, there is an urgent need for action against climate change. Forests are crucial to fighting climate change because they currently absorb around 30% of global emissions. But they are fragile. If enough of a forest is cleared, they begin to release more carbon than they absorb. Given our high demand for wood, this is already beginning to happen.</a:t>
            </a:r>
          </a:p>
          <a:p>
            <a:endParaRPr lang="en-GB" dirty="0"/>
          </a:p>
          <a:p>
            <a:r>
              <a:rPr lang="en-GB" dirty="0"/>
              <a:t>Thus, once again, spreading awareness about the importance of forests as carbon sinks is crucial to ensuring a sustainable future and is therefore in alliance with goal 4 "Quality Education" of the SDG set by the UN.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88914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the application that this project presents. There are multiple existing similar tools as listed along the top of the table here. Along the side of the table, are qualities that these other tools and </a:t>
            </a:r>
            <a:r>
              <a:rPr lang="en-GB" dirty="0" err="1"/>
              <a:t>Mycroforest</a:t>
            </a:r>
            <a:r>
              <a:rPr lang="en-GB" dirty="0"/>
              <a:t> is scored against. Many apps are very scientifically accurate decision-making tools like foster forest aimed at experts or adults. </a:t>
            </a:r>
            <a:r>
              <a:rPr lang="en-GB" dirty="0" err="1"/>
              <a:t>Mycroforest</a:t>
            </a:r>
            <a:r>
              <a:rPr lang="en-GB" dirty="0"/>
              <a:t> is not like this because the underlying conceptual model for teaching about forest management, need not capture plant growth and the carbon cycle in extreme detail. It is a simple, yet reflective model of the real world as is the case with others like mine set and about that forest. </a:t>
            </a:r>
            <a:r>
              <a:rPr lang="en-GB" dirty="0" err="1"/>
              <a:t>Mycroforest</a:t>
            </a:r>
            <a:r>
              <a:rPr lang="en-GB" dirty="0"/>
              <a:t> meets all intended criteria w.r.t this project. It is an engaging, easily accessible web-based application aimed at the youth. Although the app itself is not multiplayer, it allows for team learning activities in addition to individual ones. Unlike many existing tools that try to do multiple things at once, </a:t>
            </a:r>
            <a:r>
              <a:rPr lang="en-GB" dirty="0" err="1"/>
              <a:t>Mycroforest</a:t>
            </a:r>
            <a:r>
              <a:rPr lang="en-GB" dirty="0"/>
              <a:t> focuses exclusively on forest management, it's effect on atmospheric CO2 levels and the impact of financial motives. This app is built to be easy to get into and use with lots of built-in help. There is a slide for each of the 4 other apps which we can take a look at after this presentation, if you’d like that.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8</a:t>
            </a:fld>
            <a:endParaRPr lang="en-GB" dirty="0"/>
          </a:p>
        </p:txBody>
      </p:sp>
    </p:spTree>
    <p:extLst>
      <p:ext uri="{BB962C8B-B14F-4D97-AF65-F5344CB8AC3E}">
        <p14:creationId xmlns:p14="http://schemas.microsoft.com/office/powerpoint/2010/main" val="345394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a microworld to promote learner engagement and constructivist thinking which have both been shown to improve learning. It's graphical feedback with short explanations should also improve learning effectiveness. Since microworlds have only been effective when some structure or guidance is provided, it's intended for this app to be used by students in the presence of a knowledgeable facilitator. The app allows for setting of targets around which structured learning activities may be developed via challenges that teams of students can race to overcome in a motivating, game like manner and can discuss about afterwards.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31463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explore what’s possible with the </a:t>
            </a:r>
            <a:r>
              <a:rPr lang="en-GB" dirty="0" err="1"/>
              <a:t>MycroForest</a:t>
            </a:r>
            <a:r>
              <a:rPr lang="en-GB" dirty="0"/>
              <a:t> app. To begin with, you receive your own forest with 2 species of trees at different stages in their lives. You may create forest management plans by deciding when and how often to plant or fell a tree. You can move across time using the timeline and view your plan in action. Chopped trees are sold for timber and this fetches income in coins. You can also earn through other income streams like by selling non-timber forest products of by opening the forest up for public recreational use. You can also introduce emissions due to fossil fuel usage. You may view your back balance, expenses and income as well as atmospheric CO2 levels that change over time. Finally, the target setter allows for you to set CO2 and income targets and shows whether you’ve met them.</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10</a:t>
            </a:fld>
            <a:endParaRPr lang="en-GB" dirty="0"/>
          </a:p>
        </p:txBody>
      </p:sp>
    </p:spTree>
    <p:extLst>
      <p:ext uri="{BB962C8B-B14F-4D97-AF65-F5344CB8AC3E}">
        <p14:creationId xmlns:p14="http://schemas.microsoft.com/office/powerpoint/2010/main" val="1134227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Under the hood, the app can be thought of as being composed of a simulation, UI components, and input variables along with some utilities functions that are accessible from all project files. There are 4 pages that users may visit. The landing page is the first thing the learner sees. It's got a short introduction that the user can click through. Pressing H will reveal a help page with all the components of the world, what they mean and how to use them. Pressing the W key will take the learner to the main world page where the plan button can be used to view the planner page through which management plans can be created.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11</a:t>
            </a:fld>
            <a:endParaRPr lang="en-GB" dirty="0"/>
          </a:p>
        </p:txBody>
      </p:sp>
    </p:spTree>
    <p:extLst>
      <p:ext uri="{BB962C8B-B14F-4D97-AF65-F5344CB8AC3E}">
        <p14:creationId xmlns:p14="http://schemas.microsoft.com/office/powerpoint/2010/main" val="6175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conception to fulfilment, the design and idea for this app have been though multiple changes. The next 3 slides will show 3 designs along the way.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12</a:t>
            </a:fld>
            <a:endParaRPr lang="en-GB" dirty="0"/>
          </a:p>
        </p:txBody>
      </p:sp>
    </p:spTree>
    <p:extLst>
      <p:ext uri="{BB962C8B-B14F-4D97-AF65-F5344CB8AC3E}">
        <p14:creationId xmlns:p14="http://schemas.microsoft.com/office/powerpoint/2010/main" val="2850619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power point </a:t>
            </a:r>
            <a:r>
              <a:rPr lang="en-GB" dirty="0" err="1"/>
              <a:t>mockup</a:t>
            </a:r>
            <a:r>
              <a:rPr lang="en-GB" dirty="0"/>
              <a:t> of the app. It was much more cluttered compared to the current app and had a less intuitive way of capturing amount of wood harvested.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13</a:t>
            </a:fld>
            <a:endParaRPr lang="en-GB" dirty="0"/>
          </a:p>
        </p:txBody>
      </p:sp>
    </p:spTree>
    <p:extLst>
      <p:ext uri="{BB962C8B-B14F-4D97-AF65-F5344CB8AC3E}">
        <p14:creationId xmlns:p14="http://schemas.microsoft.com/office/powerpoint/2010/main" val="32436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828674" y="3819975"/>
            <a:ext cx="7500939" cy="554850"/>
          </a:xfrm>
        </p:spPr>
        <p:txBody>
          <a:bodyPr/>
          <a:lstStyle>
            <a:lvl1pPr algn="l">
              <a:defRPr>
                <a:solidFill>
                  <a:schemeClr val="accent2"/>
                </a:solidFill>
              </a:defRPr>
            </a:lvl1pPr>
          </a:lstStyle>
          <a:p>
            <a:r>
              <a:rPr lang="en-GB"/>
              <a:t>Click to edit Master title style</a:t>
            </a:r>
            <a:endParaRPr lang="en-GB" dirty="0"/>
          </a:p>
        </p:txBody>
      </p:sp>
      <p:sp>
        <p:nvSpPr>
          <p:cNvPr id="3" name="Subtitle 2"/>
          <p:cNvSpPr>
            <a:spLocks noGrp="1"/>
          </p:cNvSpPr>
          <p:nvPr>
            <p:ph type="subTitle" idx="1"/>
          </p:nvPr>
        </p:nvSpPr>
        <p:spPr>
          <a:xfrm>
            <a:off x="828675" y="4394175"/>
            <a:ext cx="7500938" cy="361800"/>
          </a:xfrm>
        </p:spPr>
        <p:txBody>
          <a:bodyPr/>
          <a:lstStyle>
            <a:lvl1pPr marL="0" indent="0" algn="l">
              <a:buNone/>
              <a:defRPr sz="1400" b="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11" name="Text Placeholder 10"/>
          <p:cNvSpPr>
            <a:spLocks noGrp="1"/>
          </p:cNvSpPr>
          <p:nvPr>
            <p:ph type="body" sz="quarter" idx="10"/>
          </p:nvPr>
        </p:nvSpPr>
        <p:spPr>
          <a:xfrm>
            <a:off x="828675" y="5386500"/>
            <a:ext cx="4679325" cy="979374"/>
          </a:xfrm>
        </p:spPr>
        <p:txBody>
          <a:bodyPr/>
          <a:lstStyle>
            <a:lvl1pPr>
              <a:spcBef>
                <a:spcPts val="0"/>
              </a:spcBef>
              <a:defRPr sz="1400">
                <a:solidFill>
                  <a:srgbClr val="005EAE"/>
                </a:solidFill>
              </a:defRPr>
            </a:lvl1pPr>
            <a:lvl2pPr marL="0" indent="0">
              <a:spcBef>
                <a:spcPts val="0"/>
              </a:spcBef>
              <a:buNone/>
              <a:defRPr sz="1400">
                <a:solidFill>
                  <a:schemeClr val="accent2"/>
                </a:solidFill>
              </a:defRPr>
            </a:lvl2pPr>
            <a:lvl3pPr marL="0" indent="0">
              <a:spcBef>
                <a:spcPts val="567"/>
              </a:spcBef>
              <a:buNone/>
              <a:defRPr sz="1400">
                <a:solidFill>
                  <a:schemeClr val="accent2"/>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5" name="Rectangle 14"/>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5" y="1881075"/>
            <a:ext cx="7500938" cy="4040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943100"/>
            <a:ext cx="4204800" cy="4343400"/>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GB"/>
              <a:t>Click to edit Master text styles</a:t>
            </a:r>
          </a:p>
          <a:p>
            <a:pPr lvl="1"/>
            <a:r>
              <a:rPr lang="en-GB"/>
              <a:t>Second level</a:t>
            </a:r>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5835"/>
            <a:ext cx="9144000" cy="4850665"/>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828674" y="3715200"/>
            <a:ext cx="7500939" cy="554850"/>
          </a:xfrm>
        </p:spPr>
        <p:txBody>
          <a:bodyPr/>
          <a:lstStyle>
            <a:lvl1pPr algn="l">
              <a:defRPr sz="4200">
                <a:solidFill>
                  <a:srgbClr val="005EAE"/>
                </a:solidFill>
              </a:defRPr>
            </a:lvl1pPr>
          </a:lstStyle>
          <a:p>
            <a:r>
              <a:rPr lang="en-GB"/>
              <a:t>Click to edit Master title style</a:t>
            </a:r>
            <a:endParaRPr lang="en-GB" dirty="0"/>
          </a:p>
        </p:txBody>
      </p:sp>
      <p:sp>
        <p:nvSpPr>
          <p:cNvPr id="7" name="Rectangle 6"/>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9" name="Rectangle 8"/>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6" y="1881075"/>
            <a:ext cx="7527924" cy="3643425"/>
          </a:xfrm>
        </p:spPr>
        <p:txBody>
          <a:bodyPr/>
          <a:lstStyle>
            <a:lvl1pPr marL="0" indent="0" rtl="0">
              <a:spcBef>
                <a:spcPts val="900"/>
              </a:spcBef>
              <a:buClr>
                <a:schemeClr val="tx2"/>
              </a:buClr>
              <a:buSzPts val="2000"/>
              <a:buFont typeface="Arial"/>
              <a:buNone/>
              <a:defRPr sz="2000" b="1"/>
            </a:lvl1pPr>
            <a:lvl2pPr marL="625475" indent="-233363" rtl="0">
              <a:buSzPts val="2000"/>
              <a:buFont typeface="Minion Pro"/>
              <a:buChar char="‒"/>
              <a:defRPr sz="2000"/>
            </a:lvl2pPr>
            <a:lvl3pPr marL="912813" indent="-222250" rtl="0">
              <a:buSzPts val="2000"/>
              <a:buFont typeface="Arial"/>
              <a:buChar char="»"/>
              <a:defRPr sz="2000"/>
            </a:lvl3pPr>
            <a:lvl4pPr marL="1128713" indent="-190500">
              <a:defRPr sz="2000"/>
            </a:lvl4pPr>
            <a:lvl5pPr marL="1439863" indent="-185738">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Rectangle 4"/>
          <p:cNvSpPr/>
          <p:nvPr userDrawn="1"/>
        </p:nvSpPr>
        <p:spPr>
          <a:xfrm>
            <a:off x="0" y="5819775"/>
            <a:ext cx="9144000" cy="1036637"/>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046348"/>
            <a:ext cx="2060224" cy="550631"/>
          </a:xfrm>
          <a:prstGeom prst="rect">
            <a:avLst/>
          </a:prstGeom>
        </p:spPr>
      </p:pic>
      <p:sp>
        <p:nvSpPr>
          <p:cNvPr id="9"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278676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Rectangle 10"/>
          <p:cNvSpPr/>
          <p:nvPr/>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 id="2147483661" r:id="rId7"/>
  </p:sldLayoutIdLst>
  <p:txStyles>
    <p:titleStyle>
      <a:lvl1pPr algn="l" defTabSz="914400" rtl="0" eaLnBrk="1" latinLnBrk="0" hangingPunct="1">
        <a:spcBef>
          <a:spcPct val="0"/>
        </a:spcBef>
        <a:buNone/>
        <a:defRPr sz="3600" b="0" kern="1200">
          <a:solidFill>
            <a:srgbClr val="0E73B9"/>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igma.com/proto/Wmpkm80wpOe5lTfVKL0B9V/Mockup?node-id=0-1&amp;t=R0TNsFjvVC2MEEUk-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microworld-dissertation-tcd.vercel.ap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cd.ie/trinityaccess/schools/secondary/bridge-to-college/" TargetMode="External"/><Relationship Id="rId7"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hyperlink" Target="https://drive.google.com/file/d/1fmZnytlSHVmVTtLfOQVJ6j6zXO0tmod8/view?usp=drive_lin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imesofindia.indiatimes.com/travel/travel-news/india-records-highest-temperature-with-rajasthans-phalodi-at-50-degrees-red-alert-issued-for-these-states/articleshow/110438133.cm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x.doi.org/10.20944/preprints202305.1718.v1" TargetMode="External"/><Relationship Id="rId2" Type="http://schemas.openxmlformats.org/officeDocument/2006/relationships/hyperlink" Target="https://www.researchgate.net/publication/320170969_Landscape_Approaches_Wicked_Problems_and_Role_Playing_Game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hyperlink" Target="https://pixabay.com/en/world-map-globe-unlabeled-38033/" TargetMode="Externa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ames4sustainability.org/gamepedia/about-that-forest/"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esa.int/Education/Forest_Kids_game_on_biodiversity_now_availabl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195" y="3429000"/>
            <a:ext cx="8443609" cy="2172263"/>
          </a:xfrm>
        </p:spPr>
        <p:txBody>
          <a:bodyPr/>
          <a:lstStyle/>
          <a:p>
            <a:pPr algn="ctr"/>
            <a:r>
              <a:rPr lang="en-IE" dirty="0" err="1"/>
              <a:t>MycroForest</a:t>
            </a:r>
            <a:r>
              <a:rPr lang="en-IE" dirty="0"/>
              <a:t> - Exploring the use of a microworld to teach about economic viability of climate aware forest management. </a:t>
            </a:r>
            <a:br>
              <a:rPr lang="en-US" dirty="0"/>
            </a:br>
            <a:endParaRPr lang="en-GB" dirty="0"/>
          </a:p>
        </p:txBody>
      </p:sp>
      <p:sp>
        <p:nvSpPr>
          <p:cNvPr id="6" name="Text Placeholder 5"/>
          <p:cNvSpPr>
            <a:spLocks noGrp="1"/>
          </p:cNvSpPr>
          <p:nvPr>
            <p:ph type="body" sz="quarter" idx="10"/>
          </p:nvPr>
        </p:nvSpPr>
        <p:spPr/>
        <p:txBody>
          <a:bodyPr/>
          <a:lstStyle/>
          <a:p>
            <a:r>
              <a:rPr lang="en-GB" dirty="0"/>
              <a:t>Gayathri Girish Nair</a:t>
            </a:r>
            <a:br>
              <a:rPr lang="en-GB" dirty="0"/>
            </a:br>
            <a:r>
              <a:rPr lang="en-GB" dirty="0"/>
              <a:t>Course:  MSc. Computer Science</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DC99-5834-36D9-5BF2-E1EC0FF92441}"/>
              </a:ext>
            </a:extLst>
          </p:cNvPr>
          <p:cNvSpPr>
            <a:spLocks noGrp="1"/>
          </p:cNvSpPr>
          <p:nvPr>
            <p:ph type="title"/>
          </p:nvPr>
        </p:nvSpPr>
        <p:spPr/>
        <p:txBody>
          <a:bodyPr/>
          <a:lstStyle/>
          <a:p>
            <a:r>
              <a:rPr lang="en-IE" dirty="0" err="1"/>
              <a:t>MycroForest</a:t>
            </a:r>
            <a:r>
              <a:rPr lang="en-IE" dirty="0"/>
              <a:t> – </a:t>
            </a:r>
            <a:r>
              <a:rPr lang="en-IE"/>
              <a:t>What’s Possible</a:t>
            </a:r>
            <a:r>
              <a:rPr lang="en-IE" dirty="0"/>
              <a:t>?</a:t>
            </a:r>
          </a:p>
        </p:txBody>
      </p:sp>
      <p:grpSp>
        <p:nvGrpSpPr>
          <p:cNvPr id="17" name="Group 16">
            <a:extLst>
              <a:ext uri="{FF2B5EF4-FFF2-40B4-BE49-F238E27FC236}">
                <a16:creationId xmlns:a16="http://schemas.microsoft.com/office/drawing/2014/main" id="{515A64D9-5146-3693-9455-A1B2159F5569}"/>
              </a:ext>
            </a:extLst>
          </p:cNvPr>
          <p:cNvGrpSpPr/>
          <p:nvPr/>
        </p:nvGrpSpPr>
        <p:grpSpPr>
          <a:xfrm>
            <a:off x="307192" y="1024022"/>
            <a:ext cx="1822788" cy="2451371"/>
            <a:chOff x="2526566" y="1391055"/>
            <a:chExt cx="2410123" cy="3241247"/>
          </a:xfrm>
        </p:grpSpPr>
        <p:sp>
          <p:nvSpPr>
            <p:cNvPr id="13" name="TextBox 12">
              <a:extLst>
                <a:ext uri="{FF2B5EF4-FFF2-40B4-BE49-F238E27FC236}">
                  <a16:creationId xmlns:a16="http://schemas.microsoft.com/office/drawing/2014/main" id="{B0B1372F-95EA-2601-2110-ED800437760E}"/>
                </a:ext>
              </a:extLst>
            </p:cNvPr>
            <p:cNvSpPr txBox="1"/>
            <p:nvPr/>
          </p:nvSpPr>
          <p:spPr>
            <a:xfrm>
              <a:off x="2526567" y="3893638"/>
              <a:ext cx="2410122" cy="738664"/>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Get your personal forest with 2 types of trees at different stages in their life.</a:t>
              </a:r>
              <a:endParaRPr lang="en-US" sz="1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E0C059C-CE2B-C197-DB08-30A063044E1F}"/>
                </a:ext>
              </a:extLst>
            </p:cNvPr>
            <p:cNvPicPr>
              <a:picLocks noChangeAspect="1"/>
            </p:cNvPicPr>
            <p:nvPr/>
          </p:nvPicPr>
          <p:blipFill>
            <a:blip r:embed="rId3"/>
            <a:stretch>
              <a:fillRect/>
            </a:stretch>
          </p:blipFill>
          <p:spPr>
            <a:xfrm>
              <a:off x="2526566" y="1391055"/>
              <a:ext cx="2410123" cy="2502583"/>
            </a:xfrm>
            <a:prstGeom prst="rect">
              <a:avLst/>
            </a:prstGeom>
          </p:spPr>
        </p:pic>
      </p:grpSp>
      <p:grpSp>
        <p:nvGrpSpPr>
          <p:cNvPr id="28" name="Group 27">
            <a:extLst>
              <a:ext uri="{FF2B5EF4-FFF2-40B4-BE49-F238E27FC236}">
                <a16:creationId xmlns:a16="http://schemas.microsoft.com/office/drawing/2014/main" id="{E0BA64C4-CE51-C062-43B5-9F4D70CBAD52}"/>
              </a:ext>
            </a:extLst>
          </p:cNvPr>
          <p:cNvGrpSpPr/>
          <p:nvPr/>
        </p:nvGrpSpPr>
        <p:grpSpPr>
          <a:xfrm>
            <a:off x="2294465" y="1024022"/>
            <a:ext cx="1542471" cy="1747764"/>
            <a:chOff x="2971810" y="1380181"/>
            <a:chExt cx="2086574" cy="2364284"/>
          </a:xfrm>
        </p:grpSpPr>
        <p:sp>
          <p:nvSpPr>
            <p:cNvPr id="18" name="TextBox 17">
              <a:extLst>
                <a:ext uri="{FF2B5EF4-FFF2-40B4-BE49-F238E27FC236}">
                  <a16:creationId xmlns:a16="http://schemas.microsoft.com/office/drawing/2014/main" id="{F994CF71-A275-6402-6EB8-AC909D2D77C2}"/>
                </a:ext>
              </a:extLst>
            </p:cNvPr>
            <p:cNvSpPr txBox="1"/>
            <p:nvPr/>
          </p:nvSpPr>
          <p:spPr>
            <a:xfrm>
              <a:off x="2971810" y="3221245"/>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Plan frequency and timing of planting/felling trees.</a:t>
              </a:r>
              <a:endParaRPr lang="en-US" sz="14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62418A87-1A4E-8F39-3963-83471ACB55EA}"/>
                </a:ext>
              </a:extLst>
            </p:cNvPr>
            <p:cNvPicPr>
              <a:picLocks noChangeAspect="1"/>
            </p:cNvPicPr>
            <p:nvPr/>
          </p:nvPicPr>
          <p:blipFill>
            <a:blip r:embed="rId4"/>
            <a:stretch>
              <a:fillRect/>
            </a:stretch>
          </p:blipFill>
          <p:spPr>
            <a:xfrm>
              <a:off x="2974840" y="1380181"/>
              <a:ext cx="2083544" cy="833417"/>
            </a:xfrm>
            <a:prstGeom prst="rect">
              <a:avLst/>
            </a:prstGeom>
          </p:spPr>
        </p:pic>
        <p:pic>
          <p:nvPicPr>
            <p:cNvPr id="27" name="Picture 26">
              <a:extLst>
                <a:ext uri="{FF2B5EF4-FFF2-40B4-BE49-F238E27FC236}">
                  <a16:creationId xmlns:a16="http://schemas.microsoft.com/office/drawing/2014/main" id="{4FE04CE1-CC99-F22F-3003-EA0B7B7FB37E}"/>
                </a:ext>
              </a:extLst>
            </p:cNvPr>
            <p:cNvPicPr>
              <a:picLocks noChangeAspect="1"/>
            </p:cNvPicPr>
            <p:nvPr/>
          </p:nvPicPr>
          <p:blipFill>
            <a:blip r:embed="rId5"/>
            <a:stretch>
              <a:fillRect/>
            </a:stretch>
          </p:blipFill>
          <p:spPr>
            <a:xfrm>
              <a:off x="2974841" y="2300322"/>
              <a:ext cx="2083542" cy="833417"/>
            </a:xfrm>
            <a:prstGeom prst="rect">
              <a:avLst/>
            </a:prstGeom>
          </p:spPr>
        </p:pic>
      </p:grpSp>
      <p:grpSp>
        <p:nvGrpSpPr>
          <p:cNvPr id="40" name="Group 39">
            <a:extLst>
              <a:ext uri="{FF2B5EF4-FFF2-40B4-BE49-F238E27FC236}">
                <a16:creationId xmlns:a16="http://schemas.microsoft.com/office/drawing/2014/main" id="{15BD735C-133F-C3F7-D201-C2169623A000}"/>
              </a:ext>
            </a:extLst>
          </p:cNvPr>
          <p:cNvGrpSpPr/>
          <p:nvPr/>
        </p:nvGrpSpPr>
        <p:grpSpPr>
          <a:xfrm>
            <a:off x="4103754" y="2325708"/>
            <a:ext cx="4668250" cy="1586597"/>
            <a:chOff x="5304711" y="1157591"/>
            <a:chExt cx="6211319" cy="2111040"/>
          </a:xfrm>
        </p:grpSpPr>
        <p:sp>
          <p:nvSpPr>
            <p:cNvPr id="35" name="TextBox 34">
              <a:extLst>
                <a:ext uri="{FF2B5EF4-FFF2-40B4-BE49-F238E27FC236}">
                  <a16:creationId xmlns:a16="http://schemas.microsoft.com/office/drawing/2014/main" id="{6CF66C96-CD44-7804-AA95-4C39FAF2B3B5}"/>
                </a:ext>
              </a:extLst>
            </p:cNvPr>
            <p:cNvSpPr txBox="1"/>
            <p:nvPr/>
          </p:nvSpPr>
          <p:spPr>
            <a:xfrm>
              <a:off x="8996570" y="1505333"/>
              <a:ext cx="2519460" cy="1556141"/>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Earn coins from selling wood/non-timber forest products and/or by opening the forest to public recreational use.</a:t>
              </a:r>
              <a:endParaRPr lang="en-US" sz="1400"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D9B5C148-B61B-A08A-02A8-3FB11323D252}"/>
                </a:ext>
              </a:extLst>
            </p:cNvPr>
            <p:cNvGrpSpPr/>
            <p:nvPr/>
          </p:nvGrpSpPr>
          <p:grpSpPr>
            <a:xfrm>
              <a:off x="5304711" y="1157591"/>
              <a:ext cx="3319220" cy="2111040"/>
              <a:chOff x="5304711" y="1157591"/>
              <a:chExt cx="3319220" cy="2111040"/>
            </a:xfrm>
          </p:grpSpPr>
          <p:pic>
            <p:nvPicPr>
              <p:cNvPr id="30" name="Picture 29">
                <a:extLst>
                  <a:ext uri="{FF2B5EF4-FFF2-40B4-BE49-F238E27FC236}">
                    <a16:creationId xmlns:a16="http://schemas.microsoft.com/office/drawing/2014/main" id="{24C27841-B946-A381-31B0-A75CAF2C0B52}"/>
                  </a:ext>
                </a:extLst>
              </p:cNvPr>
              <p:cNvPicPr>
                <a:picLocks noChangeAspect="1"/>
              </p:cNvPicPr>
              <p:nvPr/>
            </p:nvPicPr>
            <p:blipFill rotWithShape="1">
              <a:blip r:embed="rId6"/>
              <a:srcRect l="54013" t="11842"/>
              <a:stretch/>
            </p:blipFill>
            <p:spPr>
              <a:xfrm>
                <a:off x="5304711" y="1157591"/>
                <a:ext cx="1666994" cy="2111040"/>
              </a:xfrm>
              <a:prstGeom prst="roundRect">
                <a:avLst>
                  <a:gd name="adj" fmla="val 7814"/>
                </a:avLst>
              </a:prstGeom>
              <a:ln w="38100">
                <a:solidFill>
                  <a:schemeClr val="bg1">
                    <a:lumMod val="95000"/>
                  </a:schemeClr>
                </a:solidFill>
              </a:ln>
              <a:effectLst/>
            </p:spPr>
          </p:pic>
          <p:pic>
            <p:nvPicPr>
              <p:cNvPr id="32" name="Picture 31">
                <a:extLst>
                  <a:ext uri="{FF2B5EF4-FFF2-40B4-BE49-F238E27FC236}">
                    <a16:creationId xmlns:a16="http://schemas.microsoft.com/office/drawing/2014/main" id="{4BC997BE-0904-330C-A053-26A5B52641A6}"/>
                  </a:ext>
                </a:extLst>
              </p:cNvPr>
              <p:cNvPicPr>
                <a:picLocks noChangeAspect="1"/>
              </p:cNvPicPr>
              <p:nvPr/>
            </p:nvPicPr>
            <p:blipFill rotWithShape="1">
              <a:blip r:embed="rId7"/>
              <a:srcRect l="9391" r="49731"/>
              <a:stretch/>
            </p:blipFill>
            <p:spPr>
              <a:xfrm>
                <a:off x="7295475" y="2325880"/>
                <a:ext cx="1328456" cy="942751"/>
              </a:xfrm>
              <a:prstGeom prst="roundRect">
                <a:avLst>
                  <a:gd name="adj" fmla="val 4638"/>
                </a:avLst>
              </a:prstGeom>
              <a:ln w="38100">
                <a:solidFill>
                  <a:schemeClr val="bg1">
                    <a:lumMod val="95000"/>
                  </a:schemeClr>
                </a:solidFill>
              </a:ln>
              <a:effectLst/>
            </p:spPr>
          </p:pic>
          <p:pic>
            <p:nvPicPr>
              <p:cNvPr id="34" name="Picture 33">
                <a:extLst>
                  <a:ext uri="{FF2B5EF4-FFF2-40B4-BE49-F238E27FC236}">
                    <a16:creationId xmlns:a16="http://schemas.microsoft.com/office/drawing/2014/main" id="{AE6D951E-42D5-D3DA-0992-E92C87DBD9FC}"/>
                  </a:ext>
                </a:extLst>
              </p:cNvPr>
              <p:cNvPicPr>
                <a:picLocks noChangeAspect="1"/>
              </p:cNvPicPr>
              <p:nvPr/>
            </p:nvPicPr>
            <p:blipFill rotWithShape="1">
              <a:blip r:embed="rId7"/>
              <a:srcRect l="59472"/>
              <a:stretch/>
            </p:blipFill>
            <p:spPr>
              <a:xfrm>
                <a:off x="7306859" y="1157591"/>
                <a:ext cx="1317072" cy="942751"/>
              </a:xfrm>
              <a:prstGeom prst="roundRect">
                <a:avLst>
                  <a:gd name="adj" fmla="val 8934"/>
                </a:avLst>
              </a:prstGeom>
              <a:ln w="38100">
                <a:solidFill>
                  <a:schemeClr val="bg1">
                    <a:lumMod val="95000"/>
                  </a:schemeClr>
                </a:solidFill>
              </a:ln>
              <a:effectLst/>
            </p:spPr>
          </p:pic>
          <p:pic>
            <p:nvPicPr>
              <p:cNvPr id="36" name="Picture 35" descr="A yellow and white coin&#10;&#10;Description automatically generated">
                <a:extLst>
                  <a:ext uri="{FF2B5EF4-FFF2-40B4-BE49-F238E27FC236}">
                    <a16:creationId xmlns:a16="http://schemas.microsoft.com/office/drawing/2014/main" id="{879D9F09-E22B-1C1D-25D0-223E302A3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3722" y="1898532"/>
                <a:ext cx="622041" cy="622039"/>
              </a:xfrm>
              <a:prstGeom prst="rect">
                <a:avLst/>
              </a:prstGeom>
            </p:spPr>
          </p:pic>
        </p:grpSp>
      </p:grpSp>
      <p:grpSp>
        <p:nvGrpSpPr>
          <p:cNvPr id="44" name="Group 43">
            <a:extLst>
              <a:ext uri="{FF2B5EF4-FFF2-40B4-BE49-F238E27FC236}">
                <a16:creationId xmlns:a16="http://schemas.microsoft.com/office/drawing/2014/main" id="{15A9E9AB-A0E3-C0E4-1631-8EB9634D6E5A}"/>
              </a:ext>
            </a:extLst>
          </p:cNvPr>
          <p:cNvGrpSpPr/>
          <p:nvPr/>
        </p:nvGrpSpPr>
        <p:grpSpPr>
          <a:xfrm>
            <a:off x="4104446" y="1017778"/>
            <a:ext cx="2490150" cy="835913"/>
            <a:chOff x="5304441" y="1164660"/>
            <a:chExt cx="3319220" cy="1114221"/>
          </a:xfrm>
        </p:grpSpPr>
        <p:pic>
          <p:nvPicPr>
            <p:cNvPr id="42" name="Picture 41">
              <a:extLst>
                <a:ext uri="{FF2B5EF4-FFF2-40B4-BE49-F238E27FC236}">
                  <a16:creationId xmlns:a16="http://schemas.microsoft.com/office/drawing/2014/main" id="{26CC7243-3CD2-F72B-9052-36C0B534EDAC}"/>
                </a:ext>
              </a:extLst>
            </p:cNvPr>
            <p:cNvPicPr>
              <a:picLocks noChangeAspect="1"/>
            </p:cNvPicPr>
            <p:nvPr/>
          </p:nvPicPr>
          <p:blipFill rotWithShape="1">
            <a:blip r:embed="rId9"/>
            <a:srcRect b="14139"/>
            <a:stretch/>
          </p:blipFill>
          <p:spPr>
            <a:xfrm>
              <a:off x="5304441" y="1164660"/>
              <a:ext cx="3319220" cy="793461"/>
            </a:xfrm>
            <a:prstGeom prst="roundRect">
              <a:avLst>
                <a:gd name="adj" fmla="val 20186"/>
              </a:avLst>
            </a:prstGeom>
          </p:spPr>
        </p:pic>
        <p:sp>
          <p:nvSpPr>
            <p:cNvPr id="43" name="TextBox 42">
              <a:extLst>
                <a:ext uri="{FF2B5EF4-FFF2-40B4-BE49-F238E27FC236}">
                  <a16:creationId xmlns:a16="http://schemas.microsoft.com/office/drawing/2014/main" id="{7B003213-969F-C462-CEFC-97155681902E}"/>
                </a:ext>
              </a:extLst>
            </p:cNvPr>
            <p:cNvSpPr txBox="1"/>
            <p:nvPr/>
          </p:nvSpPr>
          <p:spPr>
            <a:xfrm>
              <a:off x="5304441" y="1971104"/>
              <a:ext cx="3319220"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Move across time to see the plan in action.</a:t>
              </a:r>
              <a:endParaRPr lang="en-US" sz="1400"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9FD2FFE7-3595-46FF-86CA-505C0BDE7489}"/>
              </a:ext>
            </a:extLst>
          </p:cNvPr>
          <p:cNvGrpSpPr/>
          <p:nvPr/>
        </p:nvGrpSpPr>
        <p:grpSpPr>
          <a:xfrm>
            <a:off x="6940499" y="987421"/>
            <a:ext cx="1896309" cy="1370511"/>
            <a:chOff x="2962080" y="3810625"/>
            <a:chExt cx="2086575" cy="1508021"/>
          </a:xfrm>
        </p:grpSpPr>
        <p:pic>
          <p:nvPicPr>
            <p:cNvPr id="48" name="Picture 47">
              <a:extLst>
                <a:ext uri="{FF2B5EF4-FFF2-40B4-BE49-F238E27FC236}">
                  <a16:creationId xmlns:a16="http://schemas.microsoft.com/office/drawing/2014/main" id="{DA214A0D-4A4E-B8B6-3E78-18953DD47CF1}"/>
                </a:ext>
              </a:extLst>
            </p:cNvPr>
            <p:cNvPicPr>
              <a:picLocks noChangeAspect="1"/>
            </p:cNvPicPr>
            <p:nvPr/>
          </p:nvPicPr>
          <p:blipFill>
            <a:blip r:embed="rId10"/>
            <a:stretch>
              <a:fillRect/>
            </a:stretch>
          </p:blipFill>
          <p:spPr>
            <a:xfrm>
              <a:off x="2962081" y="3810625"/>
              <a:ext cx="2086574" cy="985057"/>
            </a:xfrm>
            <a:prstGeom prst="roundRect">
              <a:avLst>
                <a:gd name="adj" fmla="val 10504"/>
              </a:avLst>
            </a:prstGeom>
          </p:spPr>
        </p:pic>
        <p:sp>
          <p:nvSpPr>
            <p:cNvPr id="49" name="TextBox 48">
              <a:extLst>
                <a:ext uri="{FF2B5EF4-FFF2-40B4-BE49-F238E27FC236}">
                  <a16:creationId xmlns:a16="http://schemas.microsoft.com/office/drawing/2014/main" id="{6521DF5D-B854-67E3-478E-679105357A31}"/>
                </a:ext>
              </a:extLst>
            </p:cNvPr>
            <p:cNvSpPr txBox="1"/>
            <p:nvPr/>
          </p:nvSpPr>
          <p:spPr>
            <a:xfrm>
              <a:off x="2962080" y="4795426"/>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Introduce emissions due to fossil fuel usage.</a:t>
              </a:r>
              <a:endParaRPr lang="en-US" sz="14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139807F7-92A0-A4E9-6B7E-99362A9135D0}"/>
              </a:ext>
            </a:extLst>
          </p:cNvPr>
          <p:cNvGrpSpPr/>
          <p:nvPr/>
        </p:nvGrpSpPr>
        <p:grpSpPr>
          <a:xfrm>
            <a:off x="4103754" y="4022333"/>
            <a:ext cx="4668250" cy="2475667"/>
            <a:chOff x="2376438" y="4086215"/>
            <a:chExt cx="4218158" cy="2236974"/>
          </a:xfrm>
        </p:grpSpPr>
        <p:pic>
          <p:nvPicPr>
            <p:cNvPr id="52" name="Picture 51">
              <a:extLst>
                <a:ext uri="{FF2B5EF4-FFF2-40B4-BE49-F238E27FC236}">
                  <a16:creationId xmlns:a16="http://schemas.microsoft.com/office/drawing/2014/main" id="{91C0CDAB-458F-9394-8CCA-6E44AB923429}"/>
                </a:ext>
              </a:extLst>
            </p:cNvPr>
            <p:cNvPicPr>
              <a:picLocks noChangeAspect="1"/>
            </p:cNvPicPr>
            <p:nvPr/>
          </p:nvPicPr>
          <p:blipFill>
            <a:blip r:embed="rId11"/>
            <a:stretch>
              <a:fillRect/>
            </a:stretch>
          </p:blipFill>
          <p:spPr>
            <a:xfrm>
              <a:off x="2376438" y="4086215"/>
              <a:ext cx="4207778" cy="1929197"/>
            </a:xfrm>
            <a:prstGeom prst="rect">
              <a:avLst/>
            </a:prstGeom>
          </p:spPr>
        </p:pic>
        <p:sp>
          <p:nvSpPr>
            <p:cNvPr id="53" name="TextBox 52">
              <a:extLst>
                <a:ext uri="{FF2B5EF4-FFF2-40B4-BE49-F238E27FC236}">
                  <a16:creationId xmlns:a16="http://schemas.microsoft.com/office/drawing/2014/main" id="{9898005F-28EB-A4BC-6AB0-B2CB6323FF22}"/>
                </a:ext>
              </a:extLst>
            </p:cNvPr>
            <p:cNvSpPr txBox="1"/>
            <p:nvPr/>
          </p:nvSpPr>
          <p:spPr>
            <a:xfrm>
              <a:off x="2376438" y="6015412"/>
              <a:ext cx="4218158"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View income and expenses.</a:t>
              </a:r>
              <a:endParaRPr lang="en-US" sz="1400" dirty="0">
                <a:latin typeface="Times New Roman" panose="02020603050405020304" pitchFamily="18"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5E5BE1A6-6379-573C-C8B3-899158DD93EB}"/>
              </a:ext>
            </a:extLst>
          </p:cNvPr>
          <p:cNvGrpSpPr/>
          <p:nvPr/>
        </p:nvGrpSpPr>
        <p:grpSpPr>
          <a:xfrm>
            <a:off x="307192" y="4022333"/>
            <a:ext cx="3527503" cy="842401"/>
            <a:chOff x="307192" y="4022333"/>
            <a:chExt cx="3527503" cy="842401"/>
          </a:xfrm>
        </p:grpSpPr>
        <p:pic>
          <p:nvPicPr>
            <p:cNvPr id="56" name="Picture 55">
              <a:extLst>
                <a:ext uri="{FF2B5EF4-FFF2-40B4-BE49-F238E27FC236}">
                  <a16:creationId xmlns:a16="http://schemas.microsoft.com/office/drawing/2014/main" id="{3D2AE3CE-DABB-3238-FEAD-CC1883BA6342}"/>
                </a:ext>
              </a:extLst>
            </p:cNvPr>
            <p:cNvPicPr>
              <a:picLocks noChangeAspect="1"/>
            </p:cNvPicPr>
            <p:nvPr/>
          </p:nvPicPr>
          <p:blipFill>
            <a:blip r:embed="rId12"/>
            <a:stretch>
              <a:fillRect/>
            </a:stretch>
          </p:blipFill>
          <p:spPr>
            <a:xfrm>
              <a:off x="307192" y="4022333"/>
              <a:ext cx="1957624" cy="842401"/>
            </a:xfrm>
            <a:prstGeom prst="roundRect">
              <a:avLst>
                <a:gd name="adj" fmla="val 3347"/>
              </a:avLst>
            </a:prstGeom>
            <a:ln w="38100">
              <a:solidFill>
                <a:schemeClr val="bg1">
                  <a:lumMod val="95000"/>
                </a:schemeClr>
              </a:solidFill>
            </a:ln>
          </p:spPr>
        </p:pic>
        <p:sp>
          <p:nvSpPr>
            <p:cNvPr id="59" name="TextBox 58">
              <a:extLst>
                <a:ext uri="{FF2B5EF4-FFF2-40B4-BE49-F238E27FC236}">
                  <a16:creationId xmlns:a16="http://schemas.microsoft.com/office/drawing/2014/main" id="{251AB0F9-777B-D376-7272-DD040ABF41C8}"/>
                </a:ext>
              </a:extLst>
            </p:cNvPr>
            <p:cNvSpPr txBox="1"/>
            <p:nvPr/>
          </p:nvSpPr>
          <p:spPr>
            <a:xfrm>
              <a:off x="2294465" y="4187548"/>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View atmospheric CO2 levels.</a:t>
              </a:r>
              <a:endParaRPr lang="en-US" sz="1400" dirty="0">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D670565E-7D51-9BB1-9487-F89B0A01F1AB}"/>
              </a:ext>
            </a:extLst>
          </p:cNvPr>
          <p:cNvGrpSpPr/>
          <p:nvPr/>
        </p:nvGrpSpPr>
        <p:grpSpPr>
          <a:xfrm>
            <a:off x="307192" y="5089857"/>
            <a:ext cx="3527503" cy="1054204"/>
            <a:chOff x="307192" y="5089857"/>
            <a:chExt cx="3527503" cy="1054204"/>
          </a:xfrm>
        </p:grpSpPr>
        <p:pic>
          <p:nvPicPr>
            <p:cNvPr id="58" name="Picture 57">
              <a:extLst>
                <a:ext uri="{FF2B5EF4-FFF2-40B4-BE49-F238E27FC236}">
                  <a16:creationId xmlns:a16="http://schemas.microsoft.com/office/drawing/2014/main" id="{6F4F9587-F843-F16C-ACB0-4C2E3432237E}"/>
                </a:ext>
              </a:extLst>
            </p:cNvPr>
            <p:cNvPicPr>
              <a:picLocks noChangeAspect="1"/>
            </p:cNvPicPr>
            <p:nvPr/>
          </p:nvPicPr>
          <p:blipFill>
            <a:blip r:embed="rId13"/>
            <a:stretch>
              <a:fillRect/>
            </a:stretch>
          </p:blipFill>
          <p:spPr>
            <a:xfrm>
              <a:off x="307192" y="5089857"/>
              <a:ext cx="1987273" cy="1054204"/>
            </a:xfrm>
            <a:prstGeom prst="roundRect">
              <a:avLst>
                <a:gd name="adj" fmla="val 7469"/>
              </a:avLst>
            </a:prstGeom>
          </p:spPr>
        </p:pic>
        <p:sp>
          <p:nvSpPr>
            <p:cNvPr id="61" name="TextBox 60">
              <a:extLst>
                <a:ext uri="{FF2B5EF4-FFF2-40B4-BE49-F238E27FC236}">
                  <a16:creationId xmlns:a16="http://schemas.microsoft.com/office/drawing/2014/main" id="{94A92DF4-5950-4C6B-2DAC-5898A34F9211}"/>
                </a:ext>
              </a:extLst>
            </p:cNvPr>
            <p:cNvSpPr txBox="1"/>
            <p:nvPr/>
          </p:nvSpPr>
          <p:spPr>
            <a:xfrm>
              <a:off x="2294465" y="5355349"/>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Set CO2 and income targets.</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762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22" name="Sub Title">
            <a:extLst>
              <a:ext uri="{FF2B5EF4-FFF2-40B4-BE49-F238E27FC236}">
                <a16:creationId xmlns:a16="http://schemas.microsoft.com/office/drawing/2014/main" id="{8BD13385-8C79-BD7E-9015-EF44E9D06DB7}"/>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CURRENT APP</a:t>
            </a:r>
            <a:endParaRPr lang="en-US" sz="1800" dirty="0">
              <a:solidFill>
                <a:schemeClr val="tx2"/>
              </a:solidFill>
            </a:endParaRPr>
          </a:p>
        </p:txBody>
      </p:sp>
      <p:grpSp>
        <p:nvGrpSpPr>
          <p:cNvPr id="23" name="Diagram">
            <a:extLst>
              <a:ext uri="{FF2B5EF4-FFF2-40B4-BE49-F238E27FC236}">
                <a16:creationId xmlns:a16="http://schemas.microsoft.com/office/drawing/2014/main" id="{A914714B-DBB7-C761-A291-61850DA4CC4E}"/>
              </a:ext>
            </a:extLst>
          </p:cNvPr>
          <p:cNvGrpSpPr/>
          <p:nvPr/>
        </p:nvGrpSpPr>
        <p:grpSpPr>
          <a:xfrm>
            <a:off x="587228" y="961350"/>
            <a:ext cx="7949228" cy="4935300"/>
            <a:chOff x="1869654" y="1088781"/>
            <a:chExt cx="7949228" cy="4935300"/>
          </a:xfrm>
        </p:grpSpPr>
        <p:sp>
          <p:nvSpPr>
            <p:cNvPr id="24" name="Isosceles Triangle 23">
              <a:extLst>
                <a:ext uri="{FF2B5EF4-FFF2-40B4-BE49-F238E27FC236}">
                  <a16:creationId xmlns:a16="http://schemas.microsoft.com/office/drawing/2014/main" id="{96538690-85D5-0FA3-7093-BC9366FD5EF6}"/>
                </a:ext>
              </a:extLst>
            </p:cNvPr>
            <p:cNvSpPr/>
            <p:nvPr/>
          </p:nvSpPr>
          <p:spPr>
            <a:xfrm rot="3600000">
              <a:off x="4053011" y="1414576"/>
              <a:ext cx="4645780" cy="4004984"/>
            </a:xfrm>
            <a:prstGeom prst="triangle">
              <a:avLst/>
            </a:prstGeom>
            <a:solidFill>
              <a:schemeClr val="bg1">
                <a:lumMod val="95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BEAC8D4-6BB4-F65E-B69D-DF0120D08F5A}"/>
                </a:ext>
              </a:extLst>
            </p:cNvPr>
            <p:cNvGrpSpPr/>
            <p:nvPr/>
          </p:nvGrpSpPr>
          <p:grpSpPr>
            <a:xfrm>
              <a:off x="1869654" y="1088781"/>
              <a:ext cx="7949228" cy="4935300"/>
              <a:chOff x="1869654" y="1088781"/>
              <a:chExt cx="7949228" cy="4935300"/>
            </a:xfrm>
          </p:grpSpPr>
          <p:sp>
            <p:nvSpPr>
              <p:cNvPr id="26" name="Rectangle: Single Corner Snipped 25">
                <a:extLst>
                  <a:ext uri="{FF2B5EF4-FFF2-40B4-BE49-F238E27FC236}">
                    <a16:creationId xmlns:a16="http://schemas.microsoft.com/office/drawing/2014/main" id="{E6F717D5-E2E5-1E2C-17F8-42EDEF9C02F4}"/>
                  </a:ext>
                </a:extLst>
              </p:cNvPr>
              <p:cNvSpPr/>
              <p:nvPr/>
            </p:nvSpPr>
            <p:spPr>
              <a:xfrm rot="19053239">
                <a:off x="5345180" y="5124081"/>
                <a:ext cx="900000" cy="900000"/>
              </a:xfrm>
              <a:prstGeom prst="snip1Rect">
                <a:avLst/>
              </a:prstGeom>
              <a:solidFill>
                <a:schemeClr val="bg1">
                  <a:lumMod val="65000"/>
                </a:schemeClr>
              </a:solidFill>
              <a:ln>
                <a:solidFill>
                  <a:schemeClr val="bg1">
                    <a:lumMod val="85000"/>
                  </a:schemeClr>
                </a:solidFill>
              </a:ln>
              <a:scene3d>
                <a:camera prst="orthographicFront"/>
                <a:lightRig rig="threePt" dir="t"/>
              </a:scene3d>
              <a:sp3d>
                <a:bevelT w="139700" prst="cross"/>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UTILS</a:t>
                </a:r>
                <a:endParaRPr lang="en-US" sz="2000" b="1" dirty="0"/>
              </a:p>
            </p:txBody>
          </p:sp>
          <p:sp>
            <p:nvSpPr>
              <p:cNvPr id="27" name="text pages">
                <a:extLst>
                  <a:ext uri="{FF2B5EF4-FFF2-40B4-BE49-F238E27FC236}">
                    <a16:creationId xmlns:a16="http://schemas.microsoft.com/office/drawing/2014/main" id="{DDC59E35-13B4-72A1-F31F-C7EEE94857A9}"/>
                  </a:ext>
                </a:extLst>
              </p:cNvPr>
              <p:cNvSpPr txBox="1"/>
              <p:nvPr/>
            </p:nvSpPr>
            <p:spPr>
              <a:xfrm rot="16200000">
                <a:off x="4545174" y="2676562"/>
                <a:ext cx="2598188" cy="2598188"/>
              </a:xfrm>
              <a:prstGeom prst="rect">
                <a:avLst/>
              </a:prstGeom>
              <a:noFill/>
            </p:spPr>
            <p:txBody>
              <a:bodyPr wrap="square" rtlCol="0">
                <a:prstTxWarp prst="textCircle">
                  <a:avLst>
                    <a:gd name="adj" fmla="val 12355753"/>
                  </a:avLst>
                </a:prstTxWarp>
                <a:spAutoFit/>
              </a:bodyPr>
              <a:lstStyle/>
              <a:p>
                <a:pPr algn="ctr"/>
                <a:r>
                  <a:rPr lang="en-GB" b="1" dirty="0">
                    <a:solidFill>
                      <a:schemeClr val="accent5"/>
                    </a:solidFill>
                  </a:rPr>
                  <a:t>LANDING       HELP        WORLD       PLANNER</a:t>
                </a:r>
                <a:endParaRPr lang="en-US" b="1" dirty="0">
                  <a:solidFill>
                    <a:schemeClr val="accent5"/>
                  </a:solidFill>
                </a:endParaRPr>
              </a:p>
            </p:txBody>
          </p:sp>
          <p:grpSp>
            <p:nvGrpSpPr>
              <p:cNvPr id="28" name="Group 27">
                <a:extLst>
                  <a:ext uri="{FF2B5EF4-FFF2-40B4-BE49-F238E27FC236}">
                    <a16:creationId xmlns:a16="http://schemas.microsoft.com/office/drawing/2014/main" id="{9FAB922F-2480-7BED-0FD5-C5495EFFF07F}"/>
                  </a:ext>
                </a:extLst>
              </p:cNvPr>
              <p:cNvGrpSpPr/>
              <p:nvPr/>
            </p:nvGrpSpPr>
            <p:grpSpPr>
              <a:xfrm>
                <a:off x="5007076" y="3368055"/>
                <a:ext cx="1727208" cy="1180367"/>
                <a:chOff x="4955985" y="3159164"/>
                <a:chExt cx="1727208" cy="1180367"/>
              </a:xfrm>
            </p:grpSpPr>
            <p:sp>
              <p:nvSpPr>
                <p:cNvPr id="35" name="pages 1">
                  <a:extLst>
                    <a:ext uri="{FF2B5EF4-FFF2-40B4-BE49-F238E27FC236}">
                      <a16:creationId xmlns:a16="http://schemas.microsoft.com/office/drawing/2014/main" id="{9BE802F4-6EE4-86B3-7C4F-77AE965EEAA4}"/>
                    </a:ext>
                  </a:extLst>
                </p:cNvPr>
                <p:cNvSpPr/>
                <p:nvPr/>
              </p:nvSpPr>
              <p:spPr>
                <a:xfrm>
                  <a:off x="5326832" y="3159164"/>
                  <a:ext cx="1356361" cy="8101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6" name="pages 2">
                  <a:extLst>
                    <a:ext uri="{FF2B5EF4-FFF2-40B4-BE49-F238E27FC236}">
                      <a16:creationId xmlns:a16="http://schemas.microsoft.com/office/drawing/2014/main" id="{1585A7A9-5721-EE25-DA0A-BD3DE01A6AD5}"/>
                    </a:ext>
                  </a:extLst>
                </p:cNvPr>
                <p:cNvSpPr/>
                <p:nvPr/>
              </p:nvSpPr>
              <p:spPr>
                <a:xfrm>
                  <a:off x="5203338" y="3276121"/>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7" name="pages 3">
                  <a:extLst>
                    <a:ext uri="{FF2B5EF4-FFF2-40B4-BE49-F238E27FC236}">
                      <a16:creationId xmlns:a16="http://schemas.microsoft.com/office/drawing/2014/main" id="{2E4C5EB1-A922-F4F4-49A1-D653B5081952}"/>
                    </a:ext>
                  </a:extLst>
                </p:cNvPr>
                <p:cNvSpPr/>
                <p:nvPr/>
              </p:nvSpPr>
              <p:spPr>
                <a:xfrm>
                  <a:off x="5086010" y="3402728"/>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HOME</a:t>
                  </a:r>
                  <a:endParaRPr lang="en-US" sz="2800" b="1" dirty="0"/>
                </a:p>
              </p:txBody>
            </p:sp>
            <p:sp>
              <p:nvSpPr>
                <p:cNvPr id="38" name="pages 4">
                  <a:extLst>
                    <a:ext uri="{FF2B5EF4-FFF2-40B4-BE49-F238E27FC236}">
                      <a16:creationId xmlns:a16="http://schemas.microsoft.com/office/drawing/2014/main" id="{660181B5-E331-0299-67FC-D223CE3D4A19}"/>
                    </a:ext>
                  </a:extLst>
                </p:cNvPr>
                <p:cNvSpPr/>
                <p:nvPr/>
              </p:nvSpPr>
              <p:spPr>
                <a:xfrm>
                  <a:off x="4955985" y="3529398"/>
                  <a:ext cx="1356361" cy="810133"/>
                </a:xfrm>
                <a:prstGeom prst="rect">
                  <a:avLst/>
                </a:prstGeom>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APP PAGES</a:t>
                  </a:r>
                  <a:endParaRPr lang="en-US" sz="2800" b="1" dirty="0"/>
                </a:p>
              </p:txBody>
            </p:sp>
          </p:grpSp>
          <p:sp>
            <p:nvSpPr>
              <p:cNvPr id="29" name="simulation model">
                <a:extLst>
                  <a:ext uri="{FF2B5EF4-FFF2-40B4-BE49-F238E27FC236}">
                    <a16:creationId xmlns:a16="http://schemas.microsoft.com/office/drawing/2014/main" id="{715F66A8-331E-78A3-6544-C7F0D8BA81A1}"/>
                  </a:ext>
                </a:extLst>
              </p:cNvPr>
              <p:cNvSpPr/>
              <p:nvPr/>
            </p:nvSpPr>
            <p:spPr>
              <a:xfrm>
                <a:off x="1869654" y="4058314"/>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SIMULATION MODEL</a:t>
                </a:r>
                <a:endParaRPr lang="en-US" sz="2000" b="1" i="1" dirty="0">
                  <a:solidFill>
                    <a:schemeClr val="bg1"/>
                  </a:solidFill>
                </a:endParaRPr>
              </a:p>
            </p:txBody>
          </p:sp>
          <p:sp>
            <p:nvSpPr>
              <p:cNvPr id="30" name="ui components">
                <a:extLst>
                  <a:ext uri="{FF2B5EF4-FFF2-40B4-BE49-F238E27FC236}">
                    <a16:creationId xmlns:a16="http://schemas.microsoft.com/office/drawing/2014/main" id="{132AB8FD-1ED7-2E84-6EB5-6D4FBCBA5650}"/>
                  </a:ext>
                </a:extLst>
              </p:cNvPr>
              <p:cNvSpPr/>
              <p:nvPr/>
            </p:nvSpPr>
            <p:spPr>
              <a:xfrm>
                <a:off x="4721475" y="1088781"/>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UI COMPONENTS</a:t>
                </a:r>
                <a:endParaRPr lang="en-US" sz="2000" b="1" i="1" dirty="0">
                  <a:solidFill>
                    <a:schemeClr val="bg1"/>
                  </a:solidFill>
                </a:endParaRPr>
              </a:p>
            </p:txBody>
          </p:sp>
          <p:sp>
            <p:nvSpPr>
              <p:cNvPr id="31" name="input variables">
                <a:extLst>
                  <a:ext uri="{FF2B5EF4-FFF2-40B4-BE49-F238E27FC236}">
                    <a16:creationId xmlns:a16="http://schemas.microsoft.com/office/drawing/2014/main" id="{E89BA0D5-DFF4-6694-FD9C-103186249902}"/>
                  </a:ext>
                </a:extLst>
              </p:cNvPr>
              <p:cNvSpPr/>
              <p:nvPr/>
            </p:nvSpPr>
            <p:spPr>
              <a:xfrm>
                <a:off x="7658882" y="4062909"/>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INPUT VARIABLES</a:t>
                </a:r>
                <a:endParaRPr lang="en-US" sz="2000" b="1" dirty="0">
                  <a:solidFill>
                    <a:schemeClr val="bg1"/>
                  </a:solidFill>
                </a:endParaRPr>
              </a:p>
            </p:txBody>
          </p:sp>
          <p:cxnSp>
            <p:nvCxnSpPr>
              <p:cNvPr id="32" name="Straight Arrow Connector 31">
                <a:extLst>
                  <a:ext uri="{FF2B5EF4-FFF2-40B4-BE49-F238E27FC236}">
                    <a16:creationId xmlns:a16="http://schemas.microsoft.com/office/drawing/2014/main" id="{3254668B-CC47-DD22-5156-0794CD6EEC7E}"/>
                  </a:ext>
                </a:extLst>
              </p:cNvPr>
              <p:cNvCxnSpPr>
                <a:cxnSpLocks/>
                <a:stCxn id="29" idx="3"/>
                <a:endCxn id="24" idx="3"/>
              </p:cNvCxnSpPr>
              <p:nvPr/>
            </p:nvCxnSpPr>
            <p:spPr>
              <a:xfrm>
                <a:off x="4029654" y="4418314"/>
                <a:ext cx="61203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28146C-CA12-3CF6-2213-3B4E7CA7B892}"/>
                  </a:ext>
                </a:extLst>
              </p:cNvPr>
              <p:cNvCxnSpPr>
                <a:cxnSpLocks/>
                <a:stCxn id="30" idx="2"/>
                <a:endCxn id="24" idx="1"/>
              </p:cNvCxnSpPr>
              <p:nvPr/>
            </p:nvCxnSpPr>
            <p:spPr>
              <a:xfrm flipH="1">
                <a:off x="5795179" y="1808781"/>
                <a:ext cx="6296" cy="602446"/>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52ADFD-AD2E-C525-F9D3-7D52DF7C3391}"/>
                  </a:ext>
                </a:extLst>
              </p:cNvPr>
              <p:cNvCxnSpPr>
                <a:cxnSpLocks/>
                <a:stCxn id="31" idx="1"/>
                <a:endCxn id="24" idx="5"/>
              </p:cNvCxnSpPr>
              <p:nvPr/>
            </p:nvCxnSpPr>
            <p:spPr>
              <a:xfrm flipH="1">
                <a:off x="6956624" y="4422909"/>
                <a:ext cx="70225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grpSp>
      </p:grpSp>
      <p:sp>
        <p:nvSpPr>
          <p:cNvPr id="42" name="highlight help">
            <a:extLst>
              <a:ext uri="{FF2B5EF4-FFF2-40B4-BE49-F238E27FC236}">
                <a16:creationId xmlns:a16="http://schemas.microsoft.com/office/drawing/2014/main" id="{4DEE853D-2B60-0D64-26A1-E013D9E4586A}"/>
              </a:ext>
            </a:extLst>
          </p:cNvPr>
          <p:cNvSpPr/>
          <p:nvPr/>
        </p:nvSpPr>
        <p:spPr>
          <a:xfrm rot="20211192">
            <a:off x="3765106" y="2458186"/>
            <a:ext cx="576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ighlight landing">
            <a:extLst>
              <a:ext uri="{FF2B5EF4-FFF2-40B4-BE49-F238E27FC236}">
                <a16:creationId xmlns:a16="http://schemas.microsoft.com/office/drawing/2014/main" id="{5DC342DD-66B7-6FF5-E8DB-D8FBEF075328}"/>
              </a:ext>
            </a:extLst>
          </p:cNvPr>
          <p:cNvSpPr/>
          <p:nvPr/>
        </p:nvSpPr>
        <p:spPr>
          <a:xfrm rot="17313876">
            <a:off x="2824380" y="3208630"/>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ighlight world">
            <a:extLst>
              <a:ext uri="{FF2B5EF4-FFF2-40B4-BE49-F238E27FC236}">
                <a16:creationId xmlns:a16="http://schemas.microsoft.com/office/drawing/2014/main" id="{3378BBF0-A852-988F-6BF9-C8738E1C6290}"/>
              </a:ext>
            </a:extLst>
          </p:cNvPr>
          <p:cNvSpPr/>
          <p:nvPr/>
        </p:nvSpPr>
        <p:spPr>
          <a:xfrm rot="1235778">
            <a:off x="4594800" y="2424131"/>
            <a:ext cx="828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highlight planning">
            <a:extLst>
              <a:ext uri="{FF2B5EF4-FFF2-40B4-BE49-F238E27FC236}">
                <a16:creationId xmlns:a16="http://schemas.microsoft.com/office/drawing/2014/main" id="{EE362D1F-BFE5-F254-1ED6-E28D0DC09092}"/>
              </a:ext>
            </a:extLst>
          </p:cNvPr>
          <p:cNvSpPr/>
          <p:nvPr/>
        </p:nvSpPr>
        <p:spPr>
          <a:xfrm rot="4356551">
            <a:off x="5238348" y="3204362"/>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popup bg help">
            <a:extLst>
              <a:ext uri="{FF2B5EF4-FFF2-40B4-BE49-F238E27FC236}">
                <a16:creationId xmlns:a16="http://schemas.microsoft.com/office/drawing/2014/main" id="{3FAB25A9-5612-3091-AB85-7CD997E125B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image help">
            <a:extLst>
              <a:ext uri="{FF2B5EF4-FFF2-40B4-BE49-F238E27FC236}">
                <a16:creationId xmlns:a16="http://schemas.microsoft.com/office/drawing/2014/main" id="{654A7E3B-EF86-4F94-911D-589340C590CD}"/>
              </a:ext>
            </a:extLst>
          </p:cNvPr>
          <p:cNvPicPr>
            <a:picLocks noChangeAspect="1"/>
          </p:cNvPicPr>
          <p:nvPr/>
        </p:nvPicPr>
        <p:blipFill rotWithShape="1">
          <a:blip r:embed="rId3"/>
          <a:srcRect l="14172" r="13511"/>
          <a:stretch/>
        </p:blipFill>
        <p:spPr>
          <a:xfrm>
            <a:off x="318493" y="484142"/>
            <a:ext cx="8501844" cy="5682259"/>
          </a:xfrm>
          <a:prstGeom prst="roundRect">
            <a:avLst>
              <a:gd name="adj" fmla="val 4341"/>
            </a:avLst>
          </a:prstGeom>
        </p:spPr>
      </p:pic>
      <p:sp>
        <p:nvSpPr>
          <p:cNvPr id="53" name="popup bg landing">
            <a:extLst>
              <a:ext uri="{FF2B5EF4-FFF2-40B4-BE49-F238E27FC236}">
                <a16:creationId xmlns:a16="http://schemas.microsoft.com/office/drawing/2014/main" id="{22AE28D1-8397-70A0-B14D-A05BB82D95B1}"/>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image landing">
            <a:extLst>
              <a:ext uri="{FF2B5EF4-FFF2-40B4-BE49-F238E27FC236}">
                <a16:creationId xmlns:a16="http://schemas.microsoft.com/office/drawing/2014/main" id="{0F60A2D6-D024-5688-4152-7386C9D3C45A}"/>
              </a:ext>
            </a:extLst>
          </p:cNvPr>
          <p:cNvPicPr>
            <a:picLocks noChangeAspect="1"/>
          </p:cNvPicPr>
          <p:nvPr/>
        </p:nvPicPr>
        <p:blipFill rotWithShape="1">
          <a:blip r:embed="rId4"/>
          <a:srcRect l="15887" r="16509"/>
          <a:stretch/>
        </p:blipFill>
        <p:spPr>
          <a:xfrm>
            <a:off x="461587" y="423285"/>
            <a:ext cx="8155983" cy="5831059"/>
          </a:xfrm>
          <a:prstGeom prst="roundRect">
            <a:avLst>
              <a:gd name="adj" fmla="val 5051"/>
            </a:avLst>
          </a:prstGeom>
        </p:spPr>
      </p:pic>
      <p:sp>
        <p:nvSpPr>
          <p:cNvPr id="54" name="popup bg world">
            <a:extLst>
              <a:ext uri="{FF2B5EF4-FFF2-40B4-BE49-F238E27FC236}">
                <a16:creationId xmlns:a16="http://schemas.microsoft.com/office/drawing/2014/main" id="{81DAA7FD-FCEB-1797-21ED-59D1B824662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image world">
            <a:extLst>
              <a:ext uri="{FF2B5EF4-FFF2-40B4-BE49-F238E27FC236}">
                <a16:creationId xmlns:a16="http://schemas.microsoft.com/office/drawing/2014/main" id="{6F169F3C-39E3-1874-8713-BE86C86906DD}"/>
              </a:ext>
            </a:extLst>
          </p:cNvPr>
          <p:cNvPicPr>
            <a:picLocks noChangeAspect="1"/>
          </p:cNvPicPr>
          <p:nvPr/>
        </p:nvPicPr>
        <p:blipFill rotWithShape="1">
          <a:blip r:embed="rId5"/>
          <a:srcRect r="453"/>
          <a:stretch/>
        </p:blipFill>
        <p:spPr>
          <a:xfrm>
            <a:off x="354331" y="398807"/>
            <a:ext cx="8199426" cy="5950210"/>
          </a:xfrm>
          <a:prstGeom prst="rect">
            <a:avLst/>
          </a:prstGeom>
        </p:spPr>
      </p:pic>
      <p:sp>
        <p:nvSpPr>
          <p:cNvPr id="55" name="popup bg planning">
            <a:extLst>
              <a:ext uri="{FF2B5EF4-FFF2-40B4-BE49-F238E27FC236}">
                <a16:creationId xmlns:a16="http://schemas.microsoft.com/office/drawing/2014/main" id="{E29F6D0A-3AEE-095A-25BC-A3ADEB1882E5}"/>
              </a:ext>
            </a:extLst>
          </p:cNvPr>
          <p:cNvSpPr/>
          <p:nvPr/>
        </p:nvSpPr>
        <p:spPr>
          <a:xfrm>
            <a:off x="7143" y="76958"/>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image planning">
            <a:extLst>
              <a:ext uri="{FF2B5EF4-FFF2-40B4-BE49-F238E27FC236}">
                <a16:creationId xmlns:a16="http://schemas.microsoft.com/office/drawing/2014/main" id="{443D4BAF-0580-7F44-BCCA-416FAFACF9D5}"/>
              </a:ext>
            </a:extLst>
          </p:cNvPr>
          <p:cNvPicPr>
            <a:picLocks noChangeAspect="1"/>
          </p:cNvPicPr>
          <p:nvPr/>
        </p:nvPicPr>
        <p:blipFill rotWithShape="1">
          <a:blip r:embed="rId6"/>
          <a:srcRect r="394"/>
          <a:stretch/>
        </p:blipFill>
        <p:spPr>
          <a:xfrm>
            <a:off x="265078" y="1476000"/>
            <a:ext cx="8613843" cy="4179813"/>
          </a:xfrm>
          <a:prstGeom prst="rect">
            <a:avLst/>
          </a:prstGeom>
        </p:spPr>
      </p:pic>
    </p:spTree>
    <p:extLst>
      <p:ext uri="{BB962C8B-B14F-4D97-AF65-F5344CB8AC3E}">
        <p14:creationId xmlns:p14="http://schemas.microsoft.com/office/powerpoint/2010/main" val="187094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2"/>
                  </p:tgtEl>
                </p:cond>
              </p:nextCondLst>
            </p:seq>
            <p:seq concurrent="1" nextAc="seek">
              <p:cTn id="13" restart="whenNotActive" fill="hold" evtFilter="cancelBubble" nodeType="interactiveSeq">
                <p:stCondLst>
                  <p:cond evt="onClick" delay="0">
                    <p:tgtEl>
                      <p:spTgt spid="43"/>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2"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ppt_x"/>
                                          </p:val>
                                        </p:tav>
                                        <p:tav tm="100000">
                                          <p:val>
                                            <p:strVal val="#ppt_x"/>
                                          </p:val>
                                        </p:tav>
                                      </p:tavLst>
                                    </p:anim>
                                    <p:anim calcmode="lin" valueType="num">
                                      <p:cBhvr additive="base">
                                        <p:cTn id="23"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3"/>
                  </p:tgtEl>
                </p:cond>
              </p:nextCondLst>
            </p:seq>
            <p:seq concurrent="1" nextAc="seek">
              <p:cTn id="24" restart="whenNotActive" fill="hold" evtFilter="cancelBubble" nodeType="interactiveSeq">
                <p:stCondLst>
                  <p:cond evt="onClick" delay="0">
                    <p:tgtEl>
                      <p:spTgt spid="45"/>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5"/>
                  </p:tgtEl>
                </p:cond>
              </p:nextCondLst>
            </p:seq>
            <p:seq concurrent="1" nextAc="seek">
              <p:cTn id="35" restart="whenNotActive" fill="hold" evtFilter="cancelBubble" nodeType="interactiveSeq">
                <p:stCondLst>
                  <p:cond evt="onClick" delay="0">
                    <p:tgtEl>
                      <p:spTgt spid="46"/>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4" nodeType="click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52"/>
                                        </p:tgtEl>
                                        <p:attrNameLst>
                                          <p:attrName>ppt_x</p:attrName>
                                        </p:attrNameLst>
                                      </p:cBhvr>
                                      <p:tavLst>
                                        <p:tav tm="0">
                                          <p:val>
                                            <p:strVal val="ppt_x"/>
                                          </p:val>
                                        </p:tav>
                                        <p:tav tm="100000">
                                          <p:val>
                                            <p:strVal val="ppt_x"/>
                                          </p:val>
                                        </p:tav>
                                      </p:tavLst>
                                    </p:anim>
                                    <p:anim calcmode="lin" valueType="num">
                                      <p:cBhvr additive="base">
                                        <p:cTn id="43" dur="500"/>
                                        <p:tgtEl>
                                          <p:spTgt spid="52"/>
                                        </p:tgtEl>
                                        <p:attrNameLst>
                                          <p:attrName>ppt_y</p:attrName>
                                        </p:attrNameLst>
                                      </p:cBhvr>
                                      <p:tavLst>
                                        <p:tav tm="0">
                                          <p:val>
                                            <p:strVal val="ppt_y"/>
                                          </p:val>
                                        </p:tav>
                                        <p:tav tm="100000">
                                          <p:val>
                                            <p:strVal val="0-ppt_h/2"/>
                                          </p:val>
                                        </p:tav>
                                      </p:tavLst>
                                    </p:anim>
                                    <p:set>
                                      <p:cBhvr>
                                        <p:cTn id="44"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45" restart="whenNotActive" fill="hold" evtFilter="cancelBubble" nodeType="interactiveSeq">
                <p:stCondLst>
                  <p:cond evt="onClick" delay="0">
                    <p:tgtEl>
                      <p:spTgt spid="53"/>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53"/>
                                        </p:tgtEl>
                                      </p:cBhvr>
                                    </p:animEffect>
                                    <p:set>
                                      <p:cBhvr>
                                        <p:cTn id="50" dur="1" fill="hold">
                                          <p:stCondLst>
                                            <p:cond delay="499"/>
                                          </p:stCondLst>
                                        </p:cTn>
                                        <p:tgtEl>
                                          <p:spTgt spid="53"/>
                                        </p:tgtEl>
                                        <p:attrNameLst>
                                          <p:attrName>style.visibility</p:attrName>
                                        </p:attrNameLst>
                                      </p:cBhvr>
                                      <p:to>
                                        <p:strVal val="hidden"/>
                                      </p:to>
                                    </p:set>
                                  </p:childTnLst>
                                </p:cTn>
                              </p:par>
                              <p:par>
                                <p:cTn id="51" presetID="2" presetClass="exit" presetSubtype="1" fill="hold" nodeType="withEffect">
                                  <p:stCondLst>
                                    <p:cond delay="0"/>
                                  </p:stCondLst>
                                  <p:childTnLst>
                                    <p:anim calcmode="lin" valueType="num">
                                      <p:cBhvr additive="base">
                                        <p:cTn id="52" dur="500"/>
                                        <p:tgtEl>
                                          <p:spTgt spid="50"/>
                                        </p:tgtEl>
                                        <p:attrNameLst>
                                          <p:attrName>ppt_x</p:attrName>
                                        </p:attrNameLst>
                                      </p:cBhvr>
                                      <p:tavLst>
                                        <p:tav tm="0">
                                          <p:val>
                                            <p:strVal val="ppt_x"/>
                                          </p:val>
                                        </p:tav>
                                        <p:tav tm="100000">
                                          <p:val>
                                            <p:strVal val="ppt_x"/>
                                          </p:val>
                                        </p:tav>
                                      </p:tavLst>
                                    </p:anim>
                                    <p:anim calcmode="lin" valueType="num">
                                      <p:cBhvr additive="base">
                                        <p:cTn id="53" dur="500"/>
                                        <p:tgtEl>
                                          <p:spTgt spid="50"/>
                                        </p:tgtEl>
                                        <p:attrNameLst>
                                          <p:attrName>ppt_y</p:attrName>
                                        </p:attrNameLst>
                                      </p:cBhvr>
                                      <p:tavLst>
                                        <p:tav tm="0">
                                          <p:val>
                                            <p:strVal val="ppt_y"/>
                                          </p:val>
                                        </p:tav>
                                        <p:tav tm="100000">
                                          <p:val>
                                            <p:strVal val="0-ppt_h/2"/>
                                          </p:val>
                                        </p:tav>
                                      </p:tavLst>
                                    </p:anim>
                                    <p:set>
                                      <p:cBhvr>
                                        <p:cTn id="54" dur="1" fill="hold">
                                          <p:stCondLst>
                                            <p:cond delay="499"/>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55" restart="whenNotActive" fill="hold" evtFilter="cancelBubble" nodeType="interactiveSeq">
                <p:stCondLst>
                  <p:cond evt="onClick" delay="0">
                    <p:tgtEl>
                      <p:spTgt spid="55"/>
                    </p:tgtEl>
                  </p:cond>
                </p:stCondLst>
                <p:endSync evt="end" delay="0">
                  <p:rtn val="all"/>
                </p:endSync>
                <p:childTnLst>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5"/>
                                        </p:tgtEl>
                                      </p:cBhvr>
                                    </p:animEffect>
                                    <p:set>
                                      <p:cBhvr>
                                        <p:cTn id="60" dur="1" fill="hold">
                                          <p:stCondLst>
                                            <p:cond delay="499"/>
                                          </p:stCondLst>
                                        </p:cTn>
                                        <p:tgtEl>
                                          <p:spTgt spid="55"/>
                                        </p:tgtEl>
                                        <p:attrNameLst>
                                          <p:attrName>style.visibility</p:attrName>
                                        </p:attrNameLst>
                                      </p:cBhvr>
                                      <p:to>
                                        <p:strVal val="hidden"/>
                                      </p:to>
                                    </p:set>
                                  </p:childTnLst>
                                </p:cTn>
                              </p:par>
                              <p:par>
                                <p:cTn id="61" presetID="2" presetClass="exit" presetSubtype="1" fill="hold" nodeType="withEffect">
                                  <p:stCondLst>
                                    <p:cond delay="0"/>
                                  </p:stCondLst>
                                  <p:childTnLst>
                                    <p:anim calcmode="lin" valueType="num">
                                      <p:cBhvr additive="base">
                                        <p:cTn id="62" dur="500"/>
                                        <p:tgtEl>
                                          <p:spTgt spid="48"/>
                                        </p:tgtEl>
                                        <p:attrNameLst>
                                          <p:attrName>ppt_x</p:attrName>
                                        </p:attrNameLst>
                                      </p:cBhvr>
                                      <p:tavLst>
                                        <p:tav tm="0">
                                          <p:val>
                                            <p:strVal val="ppt_x"/>
                                          </p:val>
                                        </p:tav>
                                        <p:tav tm="100000">
                                          <p:val>
                                            <p:strVal val="ppt_x"/>
                                          </p:val>
                                        </p:tav>
                                      </p:tavLst>
                                    </p:anim>
                                    <p:anim calcmode="lin" valueType="num">
                                      <p:cBhvr additive="base">
                                        <p:cTn id="63" dur="500"/>
                                        <p:tgtEl>
                                          <p:spTgt spid="48"/>
                                        </p:tgtEl>
                                        <p:attrNameLst>
                                          <p:attrName>ppt_y</p:attrName>
                                        </p:attrNameLst>
                                      </p:cBhvr>
                                      <p:tavLst>
                                        <p:tav tm="0">
                                          <p:val>
                                            <p:strVal val="ppt_y"/>
                                          </p:val>
                                        </p:tav>
                                        <p:tav tm="100000">
                                          <p:val>
                                            <p:strVal val="0-ppt_h/2"/>
                                          </p:val>
                                        </p:tav>
                                      </p:tavLst>
                                    </p:anim>
                                    <p:set>
                                      <p:cBhvr>
                                        <p:cTn id="6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65" restart="whenNotActive" fill="hold" evtFilter="cancelBubble" nodeType="interactiveSeq">
                <p:stCondLst>
                  <p:cond evt="onClick" delay="0">
                    <p:tgtEl>
                      <p:spTgt spid="44"/>
                    </p:tgtEl>
                  </p:cond>
                </p:stCondLst>
                <p:endSync evt="end" delay="0">
                  <p:rtn val="all"/>
                </p:endSync>
                <p:childTnLst>
                  <p:par>
                    <p:cTn id="66" fill="hold">
                      <p:stCondLst>
                        <p:cond delay="0"/>
                      </p:stCondLst>
                      <p:childTnLst>
                        <p:par>
                          <p:cTn id="67" fill="hold">
                            <p:stCondLst>
                              <p:cond delay="0"/>
                            </p:stCondLst>
                            <p:childTnLst>
                              <p:par>
                                <p:cTn id="68" presetID="10" presetClass="entr" presetSubtype="0" fill="hold" grpId="1"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 presetClass="entr" presetSubtype="1"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ppt_x"/>
                                          </p:val>
                                        </p:tav>
                                        <p:tav tm="100000">
                                          <p:val>
                                            <p:strVal val="#ppt_x"/>
                                          </p:val>
                                        </p:tav>
                                      </p:tavLst>
                                    </p:anim>
                                    <p:anim calcmode="lin" valueType="num">
                                      <p:cBhvr additive="base">
                                        <p:cTn id="75"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4"/>
                  </p:tgtEl>
                </p:cond>
              </p:nextCondLst>
            </p:seq>
            <p:seq concurrent="1" nextAc="seek">
              <p:cTn id="76" restart="whenNotActive" fill="hold" evtFilter="cancelBubble" nodeType="interactiveSeq">
                <p:stCondLst>
                  <p:cond evt="onClick" delay="0">
                    <p:tgtEl>
                      <p:spTgt spid="54"/>
                    </p:tgtEl>
                  </p:cond>
                </p:stCondLst>
                <p:endSync evt="end" delay="0">
                  <p:rtn val="all"/>
                </p:endSync>
                <p:childTnLst>
                  <p:par>
                    <p:cTn id="77" fill="hold">
                      <p:stCondLst>
                        <p:cond delay="0"/>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par>
                                <p:cTn id="82" presetID="2" presetClass="exit" presetSubtype="1" fill="hold" nodeType="withEffect">
                                  <p:stCondLst>
                                    <p:cond delay="0"/>
                                  </p:stCondLst>
                                  <p:childTnLst>
                                    <p:anim calcmode="lin" valueType="num">
                                      <p:cBhvr additive="base">
                                        <p:cTn id="83" dur="500"/>
                                        <p:tgtEl>
                                          <p:spTgt spid="47"/>
                                        </p:tgtEl>
                                        <p:attrNameLst>
                                          <p:attrName>ppt_x</p:attrName>
                                        </p:attrNameLst>
                                      </p:cBhvr>
                                      <p:tavLst>
                                        <p:tav tm="0">
                                          <p:val>
                                            <p:strVal val="ppt_x"/>
                                          </p:val>
                                        </p:tav>
                                        <p:tav tm="100000">
                                          <p:val>
                                            <p:strVal val="ppt_x"/>
                                          </p:val>
                                        </p:tav>
                                      </p:tavLst>
                                    </p:anim>
                                    <p:anim calcmode="lin" valueType="num">
                                      <p:cBhvr additive="base">
                                        <p:cTn id="84" dur="500"/>
                                        <p:tgtEl>
                                          <p:spTgt spid="47"/>
                                        </p:tgtEl>
                                        <p:attrNameLst>
                                          <p:attrName>ppt_y</p:attrName>
                                        </p:attrNameLst>
                                      </p:cBhvr>
                                      <p:tavLst>
                                        <p:tav tm="0">
                                          <p:val>
                                            <p:strVal val="ppt_y"/>
                                          </p:val>
                                        </p:tav>
                                        <p:tav tm="100000">
                                          <p:val>
                                            <p:strVal val="0-ppt_h/2"/>
                                          </p:val>
                                        </p:tav>
                                      </p:tavLst>
                                    </p:anim>
                                    <p:set>
                                      <p:cBhvr>
                                        <p:cTn id="85"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6" grpId="0" animBg="1"/>
      <p:bldP spid="46" grpId="4" animBg="1"/>
      <p:bldP spid="53" grpId="1" animBg="1"/>
      <p:bldP spid="53" grpId="2" animBg="1"/>
      <p:bldP spid="54" grpId="0" animBg="1"/>
      <p:bldP spid="54" grpId="1" animBg="1"/>
      <p:bldP spid="55" grpId="0" animBg="1"/>
      <p:bldP spid="5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grpSp>
        <p:nvGrpSpPr>
          <p:cNvPr id="17" name="Group 16">
            <a:extLst>
              <a:ext uri="{FF2B5EF4-FFF2-40B4-BE49-F238E27FC236}">
                <a16:creationId xmlns:a16="http://schemas.microsoft.com/office/drawing/2014/main" id="{9330EFCC-F86F-0CB6-EADF-B4649A349952}"/>
              </a:ext>
            </a:extLst>
          </p:cNvPr>
          <p:cNvGrpSpPr/>
          <p:nvPr/>
        </p:nvGrpSpPr>
        <p:grpSpPr>
          <a:xfrm>
            <a:off x="401982" y="1490285"/>
            <a:ext cx="8354322" cy="4500000"/>
            <a:chOff x="394839" y="1119722"/>
            <a:chExt cx="8354322" cy="4500000"/>
          </a:xfrm>
        </p:grpSpPr>
        <p:pic>
          <p:nvPicPr>
            <p:cNvPr id="15" name="Picture 14">
              <a:extLst>
                <a:ext uri="{FF2B5EF4-FFF2-40B4-BE49-F238E27FC236}">
                  <a16:creationId xmlns:a16="http://schemas.microsoft.com/office/drawing/2014/main" id="{B2401298-E972-F738-60F0-D7FA489E789A}"/>
                </a:ext>
              </a:extLst>
            </p:cNvPr>
            <p:cNvPicPr>
              <a:picLocks noChangeAspect="1"/>
            </p:cNvPicPr>
            <p:nvPr/>
          </p:nvPicPr>
          <p:blipFill>
            <a:blip r:embed="rId3"/>
            <a:stretch>
              <a:fillRect/>
            </a:stretch>
          </p:blipFill>
          <p:spPr>
            <a:xfrm>
              <a:off x="4558155" y="1119722"/>
              <a:ext cx="4191006" cy="4500000"/>
            </a:xfrm>
            <a:prstGeom prst="rect">
              <a:avLst/>
            </a:prstGeom>
          </p:spPr>
        </p:pic>
        <p:pic>
          <p:nvPicPr>
            <p:cNvPr id="16" name="Picture 15">
              <a:extLst>
                <a:ext uri="{FF2B5EF4-FFF2-40B4-BE49-F238E27FC236}">
                  <a16:creationId xmlns:a16="http://schemas.microsoft.com/office/drawing/2014/main" id="{9662AA6C-E7C7-0EF0-71A9-E578DD2ABEC9}"/>
                </a:ext>
              </a:extLst>
            </p:cNvPr>
            <p:cNvPicPr>
              <a:picLocks noChangeAspect="1"/>
            </p:cNvPicPr>
            <p:nvPr/>
          </p:nvPicPr>
          <p:blipFill>
            <a:blip r:embed="rId4"/>
            <a:stretch>
              <a:fillRect/>
            </a:stretch>
          </p:blipFill>
          <p:spPr>
            <a:xfrm>
              <a:off x="394839" y="1119722"/>
              <a:ext cx="3869196" cy="4500000"/>
            </a:xfrm>
            <a:prstGeom prst="rect">
              <a:avLst/>
            </a:prstGeom>
          </p:spPr>
        </p:pic>
      </p:grpSp>
      <p:sp>
        <p:nvSpPr>
          <p:cNvPr id="3" name="Text Placeholder 3">
            <a:extLst>
              <a:ext uri="{FF2B5EF4-FFF2-40B4-BE49-F238E27FC236}">
                <a16:creationId xmlns:a16="http://schemas.microsoft.com/office/drawing/2014/main" id="{CCC0C5D8-D41B-4091-4B42-BE0C9175828F}"/>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SOME CHANGES OVER TIME</a:t>
            </a:r>
            <a:endParaRPr lang="en-US" sz="1800" b="1" dirty="0">
              <a:solidFill>
                <a:schemeClr val="tx2"/>
              </a:solidFill>
            </a:endParaRPr>
          </a:p>
        </p:txBody>
      </p:sp>
    </p:spTree>
    <p:extLst>
      <p:ext uri="{BB962C8B-B14F-4D97-AF65-F5344CB8AC3E}">
        <p14:creationId xmlns:p14="http://schemas.microsoft.com/office/powerpoint/2010/main" val="407579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pic>
        <p:nvPicPr>
          <p:cNvPr id="3" name="Picture 2">
            <a:extLst>
              <a:ext uri="{FF2B5EF4-FFF2-40B4-BE49-F238E27FC236}">
                <a16:creationId xmlns:a16="http://schemas.microsoft.com/office/drawing/2014/main" id="{EBA0A50C-38E6-0D2B-6FE4-E949A3470BAD}"/>
              </a:ext>
            </a:extLst>
          </p:cNvPr>
          <p:cNvPicPr>
            <a:picLocks noChangeAspect="1"/>
          </p:cNvPicPr>
          <p:nvPr/>
        </p:nvPicPr>
        <p:blipFill>
          <a:blip r:embed="rId3"/>
          <a:stretch>
            <a:fillRect/>
          </a:stretch>
        </p:blipFill>
        <p:spPr>
          <a:xfrm>
            <a:off x="3000021" y="157269"/>
            <a:ext cx="5632884" cy="3156507"/>
          </a:xfrm>
          <a:prstGeom prst="rect">
            <a:avLst/>
          </a:prstGeom>
        </p:spPr>
      </p:pic>
      <p:pic>
        <p:nvPicPr>
          <p:cNvPr id="4" name="Picture 3">
            <a:extLst>
              <a:ext uri="{FF2B5EF4-FFF2-40B4-BE49-F238E27FC236}">
                <a16:creationId xmlns:a16="http://schemas.microsoft.com/office/drawing/2014/main" id="{EE02AA01-18C8-7166-A198-136026122160}"/>
              </a:ext>
            </a:extLst>
          </p:cNvPr>
          <p:cNvPicPr>
            <a:picLocks noChangeAspect="1"/>
          </p:cNvPicPr>
          <p:nvPr/>
        </p:nvPicPr>
        <p:blipFill>
          <a:blip r:embed="rId4"/>
          <a:stretch>
            <a:fillRect/>
          </a:stretch>
        </p:blipFill>
        <p:spPr>
          <a:xfrm>
            <a:off x="3000021" y="3420637"/>
            <a:ext cx="5632885" cy="3077363"/>
          </a:xfrm>
          <a:prstGeom prst="rect">
            <a:avLst/>
          </a:prstGeom>
        </p:spPr>
      </p:pic>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561601"/>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1 </a:t>
            </a:r>
          </a:p>
          <a:p>
            <a:pPr>
              <a:spcBef>
                <a:spcPts val="0"/>
              </a:spcBef>
            </a:pPr>
            <a:r>
              <a:rPr lang="en-GB" sz="1800" dirty="0">
                <a:solidFill>
                  <a:schemeClr val="tx2"/>
                </a:solidFill>
              </a:rPr>
              <a:t>(MS Power Point)</a:t>
            </a:r>
            <a:endParaRPr lang="en-US" sz="1800" dirty="0">
              <a:solidFill>
                <a:schemeClr val="tx2"/>
              </a:solidFill>
            </a:endParaRPr>
          </a:p>
        </p:txBody>
      </p:sp>
    </p:spTree>
    <p:extLst>
      <p:ext uri="{BB962C8B-B14F-4D97-AF65-F5344CB8AC3E}">
        <p14:creationId xmlns:p14="http://schemas.microsoft.com/office/powerpoint/2010/main" val="297992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PROTOTYPE 1 </a:t>
            </a:r>
            <a:r>
              <a:rPr lang="en-GB" sz="1800" dirty="0">
                <a:solidFill>
                  <a:schemeClr val="tx2"/>
                </a:solidFill>
              </a:rPr>
              <a:t>(Web)</a:t>
            </a:r>
            <a:endParaRPr lang="en-US" sz="1800" dirty="0">
              <a:solidFill>
                <a:schemeClr val="tx2"/>
              </a:solidFill>
            </a:endParaRPr>
          </a:p>
        </p:txBody>
      </p:sp>
      <p:grpSp>
        <p:nvGrpSpPr>
          <p:cNvPr id="12" name="Group 11">
            <a:extLst>
              <a:ext uri="{FF2B5EF4-FFF2-40B4-BE49-F238E27FC236}">
                <a16:creationId xmlns:a16="http://schemas.microsoft.com/office/drawing/2014/main" id="{1CD2D856-3B2D-9442-6351-6B05786630E7}"/>
              </a:ext>
            </a:extLst>
          </p:cNvPr>
          <p:cNvGrpSpPr/>
          <p:nvPr/>
        </p:nvGrpSpPr>
        <p:grpSpPr>
          <a:xfrm>
            <a:off x="51632" y="1717199"/>
            <a:ext cx="9040735" cy="3769851"/>
            <a:chOff x="626093" y="1959427"/>
            <a:chExt cx="8633404" cy="3600000"/>
          </a:xfrm>
        </p:grpSpPr>
        <p:pic>
          <p:nvPicPr>
            <p:cNvPr id="7" name="Picture 6">
              <a:extLst>
                <a:ext uri="{FF2B5EF4-FFF2-40B4-BE49-F238E27FC236}">
                  <a16:creationId xmlns:a16="http://schemas.microsoft.com/office/drawing/2014/main" id="{68EBC167-08F6-19ED-04BD-96A04BFA0932}"/>
                </a:ext>
              </a:extLst>
            </p:cNvPr>
            <p:cNvPicPr>
              <a:picLocks noChangeAspect="1"/>
            </p:cNvPicPr>
            <p:nvPr/>
          </p:nvPicPr>
          <p:blipFill>
            <a:blip r:embed="rId3"/>
            <a:stretch>
              <a:fillRect/>
            </a:stretch>
          </p:blipFill>
          <p:spPr>
            <a:xfrm>
              <a:off x="626093" y="1959427"/>
              <a:ext cx="6056318" cy="3600000"/>
            </a:xfrm>
            <a:prstGeom prst="rect">
              <a:avLst/>
            </a:prstGeom>
          </p:spPr>
        </p:pic>
        <p:pic>
          <p:nvPicPr>
            <p:cNvPr id="11" name="Picture 10">
              <a:extLst>
                <a:ext uri="{FF2B5EF4-FFF2-40B4-BE49-F238E27FC236}">
                  <a16:creationId xmlns:a16="http://schemas.microsoft.com/office/drawing/2014/main" id="{C6ED35C0-8EA8-048F-DAE7-274550A4B3C0}"/>
                </a:ext>
              </a:extLst>
            </p:cNvPr>
            <p:cNvPicPr>
              <a:picLocks noChangeAspect="1"/>
            </p:cNvPicPr>
            <p:nvPr/>
          </p:nvPicPr>
          <p:blipFill rotWithShape="1">
            <a:blip r:embed="rId4"/>
            <a:srcRect t="96"/>
            <a:stretch/>
          </p:blipFill>
          <p:spPr>
            <a:xfrm>
              <a:off x="6797408" y="1959427"/>
              <a:ext cx="2462089" cy="3600000"/>
            </a:xfrm>
            <a:prstGeom prst="rect">
              <a:avLst/>
            </a:prstGeom>
          </p:spPr>
        </p:pic>
      </p:grpSp>
    </p:spTree>
    <p:extLst>
      <p:ext uri="{BB962C8B-B14F-4D97-AF65-F5344CB8AC3E}">
        <p14:creationId xmlns:p14="http://schemas.microsoft.com/office/powerpoint/2010/main" val="22607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1004263"/>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2 </a:t>
            </a:r>
            <a:r>
              <a:rPr lang="en-GB" sz="1800" dirty="0">
                <a:solidFill>
                  <a:schemeClr val="tx2"/>
                </a:solidFill>
              </a:rPr>
              <a:t>(Figma)</a:t>
            </a:r>
            <a:endParaRPr lang="en-US" sz="1800" dirty="0">
              <a:solidFill>
                <a:schemeClr val="tx2"/>
              </a:solidFill>
            </a:endParaRPr>
          </a:p>
        </p:txBody>
      </p:sp>
      <p:pic>
        <p:nvPicPr>
          <p:cNvPr id="4" name="Picture 3" descr="A computer screen shot of a black background&#10;&#10;Description automatically generated">
            <a:extLst>
              <a:ext uri="{FF2B5EF4-FFF2-40B4-BE49-F238E27FC236}">
                <a16:creationId xmlns:a16="http://schemas.microsoft.com/office/drawing/2014/main" id="{7A2FDAC8-0B18-CBE1-FB57-22B1440B6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0" y="1512917"/>
            <a:ext cx="7916920" cy="4459865"/>
          </a:xfrm>
          <a:prstGeom prst="rect">
            <a:avLst/>
          </a:prstGeom>
        </p:spPr>
      </p:pic>
      <p:sp>
        <p:nvSpPr>
          <p:cNvPr id="8" name="TextBox 7">
            <a:extLst>
              <a:ext uri="{FF2B5EF4-FFF2-40B4-BE49-F238E27FC236}">
                <a16:creationId xmlns:a16="http://schemas.microsoft.com/office/drawing/2014/main" id="{BC7E9F04-B1AC-93C9-18FE-6328C7C9CD96}"/>
              </a:ext>
            </a:extLst>
          </p:cNvPr>
          <p:cNvSpPr txBox="1"/>
          <p:nvPr/>
        </p:nvSpPr>
        <p:spPr>
          <a:xfrm>
            <a:off x="3958460" y="396145"/>
            <a:ext cx="4572000" cy="923330"/>
          </a:xfrm>
          <a:prstGeom prst="rect">
            <a:avLst/>
          </a:prstGeom>
          <a:noFill/>
        </p:spPr>
        <p:txBody>
          <a:bodyPr wrap="square">
            <a:spAutoFit/>
          </a:bodyPr>
          <a:lstStyle/>
          <a:p>
            <a:pPr algn="ctr"/>
            <a:r>
              <a:rPr lang="en-US" dirty="0">
                <a:solidFill>
                  <a:schemeClr val="tx2"/>
                </a:solidFill>
                <a:hlinkClick r:id="rId4">
                  <a:extLst>
                    <a:ext uri="{A12FA001-AC4F-418D-AE19-62706E023703}">
                      <ahyp:hlinkClr xmlns:ahyp="http://schemas.microsoft.com/office/drawing/2018/hyperlinkcolor" val="tx"/>
                    </a:ext>
                  </a:extLst>
                </a:hlinkClick>
              </a:rPr>
              <a:t>https://www.figma.com/proto/Wmpkm80wpOe5lTfVKL0B9V/Mockup?node-id=0-1&amp;t=R0TNsFjvVC2MEEUk-1</a:t>
            </a:r>
            <a:r>
              <a:rPr lang="en-US" dirty="0">
                <a:solidFill>
                  <a:schemeClr val="tx2"/>
                </a:solidFill>
              </a:rPr>
              <a:t> </a:t>
            </a:r>
          </a:p>
        </p:txBody>
      </p:sp>
    </p:spTree>
    <p:extLst>
      <p:ext uri="{BB962C8B-B14F-4D97-AF65-F5344CB8AC3E}">
        <p14:creationId xmlns:p14="http://schemas.microsoft.com/office/powerpoint/2010/main" val="2781527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TECHNICAL ARCHITECTURE</a:t>
            </a:r>
          </a:p>
        </p:txBody>
      </p:sp>
      <p:pic>
        <p:nvPicPr>
          <p:cNvPr id="36" name="Picture 35">
            <a:extLst>
              <a:ext uri="{FF2B5EF4-FFF2-40B4-BE49-F238E27FC236}">
                <a16:creationId xmlns:a16="http://schemas.microsoft.com/office/drawing/2014/main" id="{ECB6958F-F85D-1892-5329-06CD9EB8DA82}"/>
              </a:ext>
            </a:extLst>
          </p:cNvPr>
          <p:cNvPicPr>
            <a:picLocks noChangeAspect="1"/>
          </p:cNvPicPr>
          <p:nvPr/>
        </p:nvPicPr>
        <p:blipFill>
          <a:blip r:embed="rId3"/>
          <a:stretch>
            <a:fillRect/>
          </a:stretch>
        </p:blipFill>
        <p:spPr>
          <a:xfrm>
            <a:off x="711942" y="1278952"/>
            <a:ext cx="7617671" cy="4664648"/>
          </a:xfrm>
          <a:prstGeom prst="rect">
            <a:avLst/>
          </a:prstGeom>
        </p:spPr>
      </p:pic>
    </p:spTree>
    <p:extLst>
      <p:ext uri="{BB962C8B-B14F-4D97-AF65-F5344CB8AC3E}">
        <p14:creationId xmlns:p14="http://schemas.microsoft.com/office/powerpoint/2010/main" val="4084888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8F523CF-BFB5-3536-318A-72B844986D24}"/>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D1405576-B392-C9D2-1283-85D2D1A04D0B}"/>
              </a:ext>
            </a:extLst>
          </p:cNvPr>
          <p:cNvSpPr>
            <a:spLocks noGrp="1"/>
          </p:cNvSpPr>
          <p:nvPr>
            <p:ph type="body" sz="quarter" idx="11"/>
          </p:nvPr>
        </p:nvSpPr>
        <p:spPr/>
        <p:txBody>
          <a:bodyPr/>
          <a:lstStyle/>
          <a:p>
            <a:r>
              <a:rPr lang="en-GB" sz="1800" b="1" dirty="0"/>
              <a:t>AVOIDING COMMON PITFALLS</a:t>
            </a:r>
            <a:endParaRPr lang="en-US" sz="1800" b="1" dirty="0"/>
          </a:p>
        </p:txBody>
      </p:sp>
      <p:graphicFrame>
        <p:nvGraphicFramePr>
          <p:cNvPr id="10" name="table">
            <a:extLst>
              <a:ext uri="{FF2B5EF4-FFF2-40B4-BE49-F238E27FC236}">
                <a16:creationId xmlns:a16="http://schemas.microsoft.com/office/drawing/2014/main" id="{198BB601-4789-E36D-C510-0CBDBA5DFD95}"/>
              </a:ext>
            </a:extLst>
          </p:cNvPr>
          <p:cNvGraphicFramePr>
            <a:graphicFrameLocks noGrp="1"/>
          </p:cNvGraphicFramePr>
          <p:nvPr>
            <p:extLst>
              <p:ext uri="{D42A27DB-BD31-4B8C-83A1-F6EECF244321}">
                <p14:modId xmlns:p14="http://schemas.microsoft.com/office/powerpoint/2010/main" val="3324432481"/>
              </p:ext>
            </p:extLst>
          </p:nvPr>
        </p:nvGraphicFramePr>
        <p:xfrm>
          <a:off x="337700" y="1402029"/>
          <a:ext cx="8468600" cy="4759121"/>
        </p:xfrm>
        <a:graphic>
          <a:graphicData uri="http://schemas.openxmlformats.org/drawingml/2006/table">
            <a:tbl>
              <a:tblPr/>
              <a:tblGrid>
                <a:gridCol w="1149537">
                  <a:extLst>
                    <a:ext uri="{9D8B030D-6E8A-4147-A177-3AD203B41FA5}">
                      <a16:colId xmlns:a16="http://schemas.microsoft.com/office/drawing/2014/main" val="3523844628"/>
                    </a:ext>
                  </a:extLst>
                </a:gridCol>
                <a:gridCol w="1643974">
                  <a:extLst>
                    <a:ext uri="{9D8B030D-6E8A-4147-A177-3AD203B41FA5}">
                      <a16:colId xmlns:a16="http://schemas.microsoft.com/office/drawing/2014/main" val="3391668532"/>
                    </a:ext>
                  </a:extLst>
                </a:gridCol>
                <a:gridCol w="5675089">
                  <a:extLst>
                    <a:ext uri="{9D8B030D-6E8A-4147-A177-3AD203B41FA5}">
                      <a16:colId xmlns:a16="http://schemas.microsoft.com/office/drawing/2014/main" val="4291161880"/>
                    </a:ext>
                  </a:extLst>
                </a:gridCol>
              </a:tblGrid>
              <a:tr h="229085">
                <a:tc gridSpan="2">
                  <a:txBody>
                    <a:bodyPr/>
                    <a:lstStyle/>
                    <a:p>
                      <a:pPr algn="ctr" fontAlgn="ctr"/>
                      <a:r>
                        <a:rPr lang="en-US" sz="1600" b="1" i="0" u="none" strike="noStrike" dirty="0">
                          <a:solidFill>
                            <a:srgbClr val="000000"/>
                          </a:solidFill>
                          <a:effectLst/>
                          <a:latin typeface="Calibri" panose="020F0502020204030204" pitchFamily="34" charset="0"/>
                        </a:rPr>
                        <a:t>BAD DESIGN ELEMENT </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a:txBody>
                    <a:bodyPr/>
                    <a:lstStyle/>
                    <a:p>
                      <a:pPr algn="ctr" fontAlgn="ctr"/>
                      <a:r>
                        <a:rPr lang="en-US" sz="1600" b="1" i="0" u="none" strike="noStrike" dirty="0">
                          <a:solidFill>
                            <a:srgbClr val="000000"/>
                          </a:solidFill>
                          <a:effectLst/>
                          <a:latin typeface="Calibri" panose="020F0502020204030204" pitchFamily="34" charset="0"/>
                        </a:rPr>
                        <a:t>COUNTER MEASURES TAKEN</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0197539"/>
                  </a:ext>
                </a:extLst>
              </a:tr>
              <a:tr h="916341">
                <a:tc>
                  <a:txBody>
                    <a:bodyPr/>
                    <a:lstStyle/>
                    <a:p>
                      <a:pPr algn="ctr" fontAlgn="ctr"/>
                      <a:r>
                        <a:rPr lang="en-US" sz="1600" b="0" i="1" u="none" strike="noStrike">
                          <a:solidFill>
                            <a:srgbClr val="000000"/>
                          </a:solidFill>
                          <a:effectLst/>
                          <a:latin typeface="Calibri" panose="020F0502020204030204" pitchFamily="34" charset="0"/>
                        </a:rPr>
                        <a:t>RIGIDITY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dirty="0">
                          <a:solidFill>
                            <a:srgbClr val="000000"/>
                          </a:solidFill>
                          <a:effectLst/>
                          <a:latin typeface="Calibri" panose="020F0502020204030204" pitchFamily="34" charset="0"/>
                        </a:rPr>
                        <a:t>Difficult to change.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Separation of concerns</a:t>
                      </a:r>
                      <a:r>
                        <a:rPr lang="en-GB" sz="1600" b="0" i="0" u="none" strike="noStrike" dirty="0">
                          <a:solidFill>
                            <a:srgbClr val="000000"/>
                          </a:solidFill>
                          <a:effectLst/>
                          <a:latin typeface="Calibri" panose="020F0502020204030204" pitchFamily="34" charset="0"/>
                        </a:rPr>
                        <a:t> by sticking to the   Model View Controller design pattern. Underlying model is separate from React components and is organized into                in an </a:t>
                      </a:r>
                      <a:r>
                        <a:rPr lang="en-GB" sz="1600" b="1" i="0" u="none" strike="noStrike" dirty="0">
                          <a:solidFill>
                            <a:srgbClr val="000000"/>
                          </a:solidFill>
                          <a:effectLst/>
                          <a:latin typeface="Calibri" panose="020F0502020204030204" pitchFamily="34" charset="0"/>
                        </a:rPr>
                        <a:t>Object Oriented</a:t>
                      </a:r>
                      <a:r>
                        <a:rPr lang="en-GB" sz="1600" b="0" i="0" u="none" strike="noStrike" dirty="0">
                          <a:solidFill>
                            <a:srgbClr val="000000"/>
                          </a:solidFill>
                          <a:effectLst/>
                          <a:latin typeface="Calibri" panose="020F0502020204030204" pitchFamily="34" charset="0"/>
                        </a:rPr>
                        <a:t> Fashion.</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4764235"/>
                  </a:ext>
                </a:extLst>
              </a:tr>
              <a:tr h="687256">
                <a:tc>
                  <a:txBody>
                    <a:bodyPr/>
                    <a:lstStyle/>
                    <a:p>
                      <a:pPr algn="ctr" fontAlgn="ctr"/>
                      <a:r>
                        <a:rPr lang="en-US" sz="1600" b="0" i="1" u="none" strike="noStrike">
                          <a:solidFill>
                            <a:srgbClr val="000000"/>
                          </a:solidFill>
                          <a:effectLst/>
                          <a:latin typeface="Calibri" panose="020F0502020204030204" pitchFamily="34" charset="0"/>
                        </a:rPr>
                        <a:t>FRAGILITY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Prone to breaking.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Modular testing</a:t>
                      </a:r>
                      <a:r>
                        <a:rPr lang="en-GB" sz="1600" b="0" i="0" u="none" strike="noStrike" dirty="0">
                          <a:solidFill>
                            <a:srgbClr val="000000"/>
                          </a:solidFill>
                          <a:effectLst/>
                          <a:latin typeface="Calibri" panose="020F0502020204030204" pitchFamily="34" charset="0"/>
                        </a:rPr>
                        <a:t> (app and specific components tested immediately after implementation of each new feature). GitHub for</a:t>
                      </a:r>
                      <a:r>
                        <a:rPr lang="en-GB" sz="1600" b="1" i="0" u="none" strike="noStrike" dirty="0">
                          <a:solidFill>
                            <a:srgbClr val="000000"/>
                          </a:solidFill>
                          <a:effectLst/>
                          <a:latin typeface="Calibri" panose="020F0502020204030204" pitchFamily="34" charset="0"/>
                        </a:rPr>
                        <a:t> version control</a:t>
                      </a:r>
                      <a:r>
                        <a:rPr lang="en-GB" sz="1600" b="0" i="0" u="none" strike="noStrike" dirty="0">
                          <a:solidFill>
                            <a:srgbClr val="000000"/>
                          </a:solidFill>
                          <a:effectLst/>
                          <a:latin typeface="Calibri" panose="020F0502020204030204" pitchFamily="34" charset="0"/>
                        </a:rPr>
                        <a:t>. Lessen rigidity.</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31843"/>
                  </a:ext>
                </a:extLst>
              </a:tr>
              <a:tr h="687256">
                <a:tc>
                  <a:txBody>
                    <a:bodyPr/>
                    <a:lstStyle/>
                    <a:p>
                      <a:pPr algn="ctr" fontAlgn="ctr"/>
                      <a:r>
                        <a:rPr lang="en-US" sz="1600" b="0" i="1" u="none" strike="noStrike">
                          <a:solidFill>
                            <a:srgbClr val="000000"/>
                          </a:solidFill>
                          <a:effectLst/>
                          <a:latin typeface="Calibri" panose="020F0502020204030204" pitchFamily="34" charset="0"/>
                        </a:rPr>
                        <a:t>IMMOBILITY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Difficult to reuse.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0" i="0" u="none" strike="noStrike" dirty="0">
                          <a:solidFill>
                            <a:srgbClr val="000000"/>
                          </a:solidFill>
                          <a:effectLst/>
                          <a:latin typeface="Calibri" panose="020F0502020204030204" pitchFamily="34" charset="0"/>
                        </a:rPr>
                        <a:t>Choice to use ReactJS allows for creation of </a:t>
                      </a:r>
                      <a:r>
                        <a:rPr lang="en-GB" sz="1600" b="1" i="0" u="none" strike="noStrike" dirty="0">
                          <a:solidFill>
                            <a:srgbClr val="000000"/>
                          </a:solidFill>
                          <a:effectLst/>
                          <a:latin typeface="Calibri" panose="020F0502020204030204" pitchFamily="34" charset="0"/>
                        </a:rPr>
                        <a:t>reusable components</a:t>
                      </a:r>
                      <a:r>
                        <a:rPr lang="en-GB" sz="1600" b="0" i="0" u="none" strike="noStrike" dirty="0">
                          <a:solidFill>
                            <a:srgbClr val="000000"/>
                          </a:solidFill>
                          <a:effectLst/>
                          <a:latin typeface="Calibri" panose="020F0502020204030204" pitchFamily="34" charset="0"/>
                        </a:rPr>
                        <a:t>.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&lt;Button/&gt;, &lt;Switch/&gt;, &lt;Card/&gt;, &lt;Veil/&gt;, etc.</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8313981"/>
                  </a:ext>
                </a:extLst>
              </a:tr>
              <a:tr h="916341">
                <a:tc>
                  <a:txBody>
                    <a:bodyPr/>
                    <a:lstStyle/>
                    <a:p>
                      <a:pPr algn="ctr" fontAlgn="ctr"/>
                      <a:r>
                        <a:rPr lang="en-US" sz="1600" b="0" i="1" u="none" strike="noStrike">
                          <a:solidFill>
                            <a:srgbClr val="000000"/>
                          </a:solidFill>
                          <a:effectLst/>
                          <a:latin typeface="Calibri" panose="020F0502020204030204" pitchFamily="34" charset="0"/>
                        </a:rPr>
                        <a:t>VISCOSITY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1600" b="0" i="0" u="none" strike="noStrike">
                          <a:solidFill>
                            <a:srgbClr val="000000"/>
                          </a:solidFill>
                          <a:effectLst/>
                          <a:latin typeface="Calibri" panose="020F0502020204030204" pitchFamily="34" charset="0"/>
                        </a:rPr>
                        <a:t>Hacks over the right thing.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Temporary fixes</a:t>
                      </a:r>
                      <a:r>
                        <a:rPr lang="en-GB" sz="1600" b="0" i="0" u="none" strike="noStrike" dirty="0">
                          <a:solidFill>
                            <a:srgbClr val="000000"/>
                          </a:solidFill>
                          <a:effectLst/>
                          <a:latin typeface="Calibri" panose="020F0502020204030204" pitchFamily="34" charset="0"/>
                        </a:rPr>
                        <a:t> were </a:t>
                      </a:r>
                      <a:r>
                        <a:rPr lang="en-GB" sz="1600" b="1" i="0" u="none" strike="noStrike" dirty="0">
                          <a:solidFill>
                            <a:srgbClr val="000000"/>
                          </a:solidFill>
                          <a:effectLst/>
                          <a:latin typeface="Calibri" panose="020F0502020204030204" pitchFamily="34" charset="0"/>
                        </a:rPr>
                        <a:t>avoided</a:t>
                      </a:r>
                      <a:r>
                        <a:rPr lang="en-GB" sz="1600" b="0" i="0" u="none" strike="noStrike" dirty="0">
                          <a:solidFill>
                            <a:srgbClr val="000000"/>
                          </a:solidFill>
                          <a:effectLst/>
                          <a:latin typeface="Calibri" panose="020F0502020204030204" pitchFamily="34" charset="0"/>
                        </a:rPr>
                        <a:t> or immediately replaced as soon as correct solution was identified.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Decision to change structure of code early on and start afresh instead of continuing work on initial prototype code.</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84868415"/>
                  </a:ext>
                </a:extLst>
              </a:tr>
            </a:tbl>
          </a:graphicData>
        </a:graphic>
      </p:graphicFrame>
      <p:sp>
        <p:nvSpPr>
          <p:cNvPr id="13" name="text mvc">
            <a:extLst>
              <a:ext uri="{FF2B5EF4-FFF2-40B4-BE49-F238E27FC236}">
                <a16:creationId xmlns:a16="http://schemas.microsoft.com/office/drawing/2014/main" id="{EA783084-25F5-AFA5-FBA7-AD25B4C09FC4}"/>
              </a:ext>
            </a:extLst>
          </p:cNvPr>
          <p:cNvSpPr txBox="1"/>
          <p:nvPr/>
        </p:nvSpPr>
        <p:spPr>
          <a:xfrm>
            <a:off x="6698342" y="1745025"/>
            <a:ext cx="2093443" cy="338554"/>
          </a:xfrm>
          <a:prstGeom prst="rect">
            <a:avLst/>
          </a:prstGeom>
          <a:solidFill>
            <a:srgbClr val="E2EFDA"/>
          </a:solidFill>
        </p:spPr>
        <p:txBody>
          <a:bodyPr wrap="square" rtlCol="0">
            <a:spAutoFit/>
          </a:bodyPr>
          <a:lstStyle/>
          <a:p>
            <a:r>
              <a:rPr lang="en-GB" sz="1600" dirty="0">
                <a:highlight>
                  <a:srgbClr val="FFFF00"/>
                </a:highlight>
              </a:rPr>
              <a:t>Model View Controller</a:t>
            </a:r>
            <a:endParaRPr lang="en-US" sz="1600" dirty="0">
              <a:highlight>
                <a:srgbClr val="FFFF00"/>
              </a:highlight>
            </a:endParaRPr>
          </a:p>
        </p:txBody>
      </p:sp>
      <p:sp>
        <p:nvSpPr>
          <p:cNvPr id="7" name="text classes">
            <a:extLst>
              <a:ext uri="{FF2B5EF4-FFF2-40B4-BE49-F238E27FC236}">
                <a16:creationId xmlns:a16="http://schemas.microsoft.com/office/drawing/2014/main" id="{963756A1-CBBB-76B4-E673-77EDFFB2440F}"/>
              </a:ext>
            </a:extLst>
          </p:cNvPr>
          <p:cNvSpPr txBox="1"/>
          <p:nvPr/>
        </p:nvSpPr>
        <p:spPr>
          <a:xfrm>
            <a:off x="6078244" y="2235527"/>
            <a:ext cx="772500" cy="338554"/>
          </a:xfrm>
          <a:prstGeom prst="rect">
            <a:avLst/>
          </a:prstGeom>
          <a:solidFill>
            <a:srgbClr val="E2EFDA"/>
          </a:solidFill>
        </p:spPr>
        <p:txBody>
          <a:bodyPr wrap="square" rtlCol="0">
            <a:spAutoFit/>
          </a:bodyPr>
          <a:lstStyle/>
          <a:p>
            <a:pPr algn="ctr"/>
            <a:r>
              <a:rPr lang="en-GB" sz="1600" dirty="0">
                <a:highlight>
                  <a:srgbClr val="FFFF00"/>
                </a:highlight>
              </a:rPr>
              <a:t>classes</a:t>
            </a:r>
            <a:endParaRPr lang="en-US" sz="1600" dirty="0">
              <a:highlight>
                <a:srgbClr val="FFFF00"/>
              </a:highlight>
            </a:endParaRPr>
          </a:p>
        </p:txBody>
      </p:sp>
      <p:sp>
        <p:nvSpPr>
          <p:cNvPr id="12" name="bg black">
            <a:extLst>
              <a:ext uri="{FF2B5EF4-FFF2-40B4-BE49-F238E27FC236}">
                <a16:creationId xmlns:a16="http://schemas.microsoft.com/office/drawing/2014/main" id="{44B68631-5087-F98A-DFB5-6C80727BC264}"/>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mvc">
            <a:extLst>
              <a:ext uri="{FF2B5EF4-FFF2-40B4-BE49-F238E27FC236}">
                <a16:creationId xmlns:a16="http://schemas.microsoft.com/office/drawing/2014/main" id="{7AC6F503-D16B-150C-DBB4-C623CA73DB22}"/>
              </a:ext>
            </a:extLst>
          </p:cNvPr>
          <p:cNvPicPr>
            <a:picLocks noChangeAspect="1"/>
          </p:cNvPicPr>
          <p:nvPr/>
        </p:nvPicPr>
        <p:blipFill>
          <a:blip r:embed="rId3"/>
          <a:stretch>
            <a:fillRect/>
          </a:stretch>
        </p:blipFill>
        <p:spPr>
          <a:xfrm>
            <a:off x="267379" y="840830"/>
            <a:ext cx="8623527" cy="5176340"/>
          </a:xfrm>
          <a:prstGeom prst="rect">
            <a:avLst/>
          </a:prstGeom>
        </p:spPr>
      </p:pic>
      <p:sp>
        <p:nvSpPr>
          <p:cNvPr id="3" name="bg white">
            <a:extLst>
              <a:ext uri="{FF2B5EF4-FFF2-40B4-BE49-F238E27FC236}">
                <a16:creationId xmlns:a16="http://schemas.microsoft.com/office/drawing/2014/main" id="{BEDE1AD0-6A71-A3C7-C75C-736967FB2714}"/>
              </a:ext>
            </a:extLst>
          </p:cNvPr>
          <p:cNvSpPr/>
          <p:nvPr/>
        </p:nvSpPr>
        <p:spPr>
          <a:xfrm>
            <a:off x="0" y="0"/>
            <a:ext cx="9144000" cy="6858000"/>
          </a:xfrm>
          <a:prstGeom prst="rect">
            <a:avLst/>
          </a:prstGeom>
          <a:solidFill>
            <a:schemeClr val="bg1">
              <a:alpha val="69804"/>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classes" descr="A diagram of a computer program&#10;&#10;Description automatically generated with medium confidence">
            <a:extLst>
              <a:ext uri="{FF2B5EF4-FFF2-40B4-BE49-F238E27FC236}">
                <a16:creationId xmlns:a16="http://schemas.microsoft.com/office/drawing/2014/main" id="{A8E9964E-24A8-213F-EDF9-2D0568F06B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661" y="132214"/>
            <a:ext cx="7176677" cy="6593572"/>
          </a:xfrm>
          <a:prstGeom prst="rect">
            <a:avLst/>
          </a:prstGeom>
        </p:spPr>
      </p:pic>
    </p:spTree>
    <p:extLst>
      <p:ext uri="{BB962C8B-B14F-4D97-AF65-F5344CB8AC3E}">
        <p14:creationId xmlns:p14="http://schemas.microsoft.com/office/powerpoint/2010/main" val="673884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3"/>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0-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1"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6"/>
                                        </p:tgtEl>
                                        <p:attrNameLst>
                                          <p:attrName>ppt_x</p:attrName>
                                        </p:attrNameLst>
                                      </p:cBhvr>
                                      <p:tavLst>
                                        <p:tav tm="0">
                                          <p:val>
                                            <p:strVal val="ppt_x"/>
                                          </p:val>
                                        </p:tav>
                                        <p:tav tm="100000">
                                          <p:val>
                                            <p:strVal val="ppt_x"/>
                                          </p:val>
                                        </p:tav>
                                      </p:tavLst>
                                    </p:anim>
                                    <p:anim calcmode="lin" valueType="num">
                                      <p:cBhvr additive="base">
                                        <p:cTn id="43" dur="500"/>
                                        <p:tgtEl>
                                          <p:spTgt spid="6"/>
                                        </p:tgtEl>
                                        <p:attrNameLst>
                                          <p:attrName>ppt_y</p:attrName>
                                        </p:attrNameLst>
                                      </p:cBhvr>
                                      <p:tavLst>
                                        <p:tav tm="0">
                                          <p:val>
                                            <p:strVal val="ppt_y"/>
                                          </p:val>
                                        </p:tav>
                                        <p:tav tm="100000">
                                          <p:val>
                                            <p:strVal val="0-ppt_h/2"/>
                                          </p:val>
                                        </p:tav>
                                      </p:tavLst>
                                    </p:anim>
                                    <p:set>
                                      <p:cBhvr>
                                        <p:cTn id="4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
                  </p:tgtEl>
                </p:cond>
              </p:nextCondLst>
            </p:seq>
          </p:childTnLst>
        </p:cTn>
      </p:par>
    </p:tnLst>
    <p:bldLst>
      <p:bldP spid="12" grpId="0" animBg="1"/>
      <p:bldP spid="12" grpId="1" animBg="1"/>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STAYING AGILE</a:t>
            </a:r>
          </a:p>
        </p:txBody>
      </p:sp>
      <p:grpSp>
        <p:nvGrpSpPr>
          <p:cNvPr id="6" name="Group 5">
            <a:extLst>
              <a:ext uri="{FF2B5EF4-FFF2-40B4-BE49-F238E27FC236}">
                <a16:creationId xmlns:a16="http://schemas.microsoft.com/office/drawing/2014/main" id="{C2624C44-F12E-2A9F-4974-CD034694EF8E}"/>
              </a:ext>
            </a:extLst>
          </p:cNvPr>
          <p:cNvGrpSpPr/>
          <p:nvPr/>
        </p:nvGrpSpPr>
        <p:grpSpPr>
          <a:xfrm>
            <a:off x="1131060" y="1190625"/>
            <a:ext cx="7500938" cy="3850522"/>
            <a:chOff x="369651" y="1075865"/>
            <a:chExt cx="10609634" cy="5446335"/>
          </a:xfrm>
        </p:grpSpPr>
        <p:pic>
          <p:nvPicPr>
            <p:cNvPr id="7" name="Picture 6" descr="A diagram of a software development process&#10;&#10;Description automatically generated">
              <a:extLst>
                <a:ext uri="{FF2B5EF4-FFF2-40B4-BE49-F238E27FC236}">
                  <a16:creationId xmlns:a16="http://schemas.microsoft.com/office/drawing/2014/main" id="{59DBACCE-972F-1B3B-E3BA-4EB10E3D9B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0056" y="1075865"/>
              <a:ext cx="6471887" cy="5400000"/>
            </a:xfrm>
            <a:prstGeom prst="rect">
              <a:avLst/>
            </a:prstGeom>
          </p:spPr>
        </p:pic>
        <p:sp>
          <p:nvSpPr>
            <p:cNvPr id="8" name="TextBox 7">
              <a:extLst>
                <a:ext uri="{FF2B5EF4-FFF2-40B4-BE49-F238E27FC236}">
                  <a16:creationId xmlns:a16="http://schemas.microsoft.com/office/drawing/2014/main" id="{2681F7DD-B0E9-9D3B-3FE3-9D776CE807C9}"/>
                </a:ext>
              </a:extLst>
            </p:cNvPr>
            <p:cNvSpPr txBox="1"/>
            <p:nvPr/>
          </p:nvSpPr>
          <p:spPr>
            <a:xfrm>
              <a:off x="8722468" y="1446071"/>
              <a:ext cx="2256817" cy="740064"/>
            </a:xfrm>
            <a:prstGeom prst="rect">
              <a:avLst/>
            </a:prstGeom>
            <a:noFill/>
          </p:spPr>
          <p:txBody>
            <a:bodyPr wrap="square" rtlCol="0">
              <a:spAutoFit/>
            </a:bodyPr>
            <a:lstStyle/>
            <a:p>
              <a:pPr algn="ctr"/>
              <a:r>
                <a:rPr lang="en-GB" sz="2800" b="1" dirty="0">
                  <a:solidFill>
                    <a:srgbClr val="80D89B"/>
                  </a:solidFill>
                  <a:latin typeface="Comic Sans MS" panose="030F0702030302020204" pitchFamily="66" charset="0"/>
                </a:rPr>
                <a:t>Planning</a:t>
              </a:r>
              <a:endParaRPr lang="en-US" sz="2800" b="1" dirty="0">
                <a:solidFill>
                  <a:srgbClr val="80D89B"/>
                </a:solidFill>
                <a:latin typeface="Comic Sans MS" panose="030F0702030302020204" pitchFamily="66" charset="0"/>
              </a:endParaRPr>
            </a:p>
          </p:txBody>
        </p:sp>
        <p:sp>
          <p:nvSpPr>
            <p:cNvPr id="9" name="TextBox 8">
              <a:extLst>
                <a:ext uri="{FF2B5EF4-FFF2-40B4-BE49-F238E27FC236}">
                  <a16:creationId xmlns:a16="http://schemas.microsoft.com/office/drawing/2014/main" id="{35776AE6-A7E7-7B88-CDB3-2D26AE19D2CE}"/>
                </a:ext>
              </a:extLst>
            </p:cNvPr>
            <p:cNvSpPr txBox="1"/>
            <p:nvPr/>
          </p:nvSpPr>
          <p:spPr>
            <a:xfrm>
              <a:off x="8122595" y="5782136"/>
              <a:ext cx="2594042" cy="740064"/>
            </a:xfrm>
            <a:prstGeom prst="rect">
              <a:avLst/>
            </a:prstGeom>
            <a:noFill/>
          </p:spPr>
          <p:txBody>
            <a:bodyPr wrap="square" rtlCol="0">
              <a:spAutoFit/>
            </a:bodyPr>
            <a:lstStyle/>
            <a:p>
              <a:pPr algn="ctr"/>
              <a:r>
                <a:rPr lang="en-GB" sz="2800" b="1" dirty="0">
                  <a:solidFill>
                    <a:srgbClr val="80D5FF"/>
                  </a:solidFill>
                  <a:latin typeface="Comic Sans MS" panose="030F0702030302020204" pitchFamily="66" charset="0"/>
                </a:rPr>
                <a:t>Building</a:t>
              </a:r>
              <a:endParaRPr lang="en-US" sz="2800" b="1" dirty="0">
                <a:solidFill>
                  <a:srgbClr val="80D5FF"/>
                </a:solidFill>
                <a:latin typeface="Comic Sans MS" panose="030F0702030302020204" pitchFamily="66" charset="0"/>
              </a:endParaRPr>
            </a:p>
          </p:txBody>
        </p:sp>
        <p:sp>
          <p:nvSpPr>
            <p:cNvPr id="10" name="TextBox 9">
              <a:extLst>
                <a:ext uri="{FF2B5EF4-FFF2-40B4-BE49-F238E27FC236}">
                  <a16:creationId xmlns:a16="http://schemas.microsoft.com/office/drawing/2014/main" id="{C91D668F-8361-D1BC-56A9-D06C70AFF387}"/>
                </a:ext>
              </a:extLst>
            </p:cNvPr>
            <p:cNvSpPr txBox="1"/>
            <p:nvPr/>
          </p:nvSpPr>
          <p:spPr>
            <a:xfrm>
              <a:off x="369651" y="1446071"/>
              <a:ext cx="3271735" cy="1349528"/>
            </a:xfrm>
            <a:prstGeom prst="rect">
              <a:avLst/>
            </a:prstGeom>
            <a:noFill/>
          </p:spPr>
          <p:txBody>
            <a:bodyPr wrap="square" rtlCol="0">
              <a:spAutoFit/>
            </a:bodyPr>
            <a:lstStyle/>
            <a:p>
              <a:pPr algn="ctr"/>
              <a:r>
                <a:rPr lang="en-GB" sz="2800" b="1" dirty="0">
                  <a:solidFill>
                    <a:srgbClr val="FFB0B1"/>
                  </a:solidFill>
                  <a:latin typeface="Comic Sans MS" panose="030F0702030302020204" pitchFamily="66" charset="0"/>
                </a:rPr>
                <a:t>Deployment </a:t>
              </a:r>
            </a:p>
            <a:p>
              <a:pPr algn="ctr"/>
              <a:r>
                <a:rPr lang="en-GB" sz="2800" b="1" dirty="0">
                  <a:solidFill>
                    <a:srgbClr val="FFB0B1"/>
                  </a:solidFill>
                  <a:latin typeface="Comic Sans MS" panose="030F0702030302020204" pitchFamily="66" charset="0"/>
                </a:rPr>
                <a:t>&amp; Analysis</a:t>
              </a:r>
            </a:p>
          </p:txBody>
        </p:sp>
      </p:grpSp>
      <p:sp>
        <p:nvSpPr>
          <p:cNvPr id="11" name="Iterative Development">
            <a:extLst>
              <a:ext uri="{FF2B5EF4-FFF2-40B4-BE49-F238E27FC236}">
                <a16:creationId xmlns:a16="http://schemas.microsoft.com/office/drawing/2014/main" id="{DED0ED77-8F93-A116-F712-7BE623861B6C}"/>
              </a:ext>
            </a:extLst>
          </p:cNvPr>
          <p:cNvSpPr txBox="1"/>
          <p:nvPr/>
        </p:nvSpPr>
        <p:spPr>
          <a:xfrm>
            <a:off x="382030" y="3025353"/>
            <a:ext cx="1498060" cy="646331"/>
          </a:xfrm>
          <a:prstGeom prst="rect">
            <a:avLst/>
          </a:prstGeom>
          <a:noFill/>
        </p:spPr>
        <p:txBody>
          <a:bodyPr wrap="square" rtlCol="0">
            <a:spAutoFit/>
          </a:bodyPr>
          <a:lstStyle/>
          <a:p>
            <a:pPr algn="ctr"/>
            <a:r>
              <a:rPr lang="en-GB" b="1" dirty="0">
                <a:highlight>
                  <a:srgbClr val="FFFF00"/>
                </a:highlight>
              </a:rPr>
              <a:t>Iterative Development</a:t>
            </a:r>
            <a:endParaRPr lang="en-US" b="1" dirty="0">
              <a:highlight>
                <a:srgbClr val="FFFF00"/>
              </a:highlight>
            </a:endParaRPr>
          </a:p>
        </p:txBody>
      </p:sp>
      <p:sp>
        <p:nvSpPr>
          <p:cNvPr id="12" name="Text Freq Delivery">
            <a:extLst>
              <a:ext uri="{FF2B5EF4-FFF2-40B4-BE49-F238E27FC236}">
                <a16:creationId xmlns:a16="http://schemas.microsoft.com/office/drawing/2014/main" id="{0950925C-13CC-F8F8-547C-028D7143F78A}"/>
              </a:ext>
            </a:extLst>
          </p:cNvPr>
          <p:cNvSpPr txBox="1"/>
          <p:nvPr/>
        </p:nvSpPr>
        <p:spPr>
          <a:xfrm>
            <a:off x="949931" y="4451330"/>
            <a:ext cx="1941828" cy="646331"/>
          </a:xfrm>
          <a:prstGeom prst="rect">
            <a:avLst/>
          </a:prstGeom>
          <a:noFill/>
        </p:spPr>
        <p:txBody>
          <a:bodyPr wrap="square" rtlCol="0">
            <a:spAutoFit/>
          </a:bodyPr>
          <a:lstStyle/>
          <a:p>
            <a:pPr algn="ctr"/>
            <a:r>
              <a:rPr lang="en-GB" b="1" dirty="0">
                <a:highlight>
                  <a:srgbClr val="FFFF00"/>
                </a:highlight>
              </a:rPr>
              <a:t>Frequent Feature Delivery</a:t>
            </a:r>
            <a:endParaRPr lang="en-US" b="1" dirty="0">
              <a:highlight>
                <a:srgbClr val="FFFF00"/>
              </a:highlight>
            </a:endParaRPr>
          </a:p>
        </p:txBody>
      </p:sp>
      <p:sp>
        <p:nvSpPr>
          <p:cNvPr id="15" name="CICD">
            <a:extLst>
              <a:ext uri="{FF2B5EF4-FFF2-40B4-BE49-F238E27FC236}">
                <a16:creationId xmlns:a16="http://schemas.microsoft.com/office/drawing/2014/main" id="{B7BAA125-D9B0-E4B3-E200-C76332B0AB42}"/>
              </a:ext>
            </a:extLst>
          </p:cNvPr>
          <p:cNvSpPr txBox="1"/>
          <p:nvPr/>
        </p:nvSpPr>
        <p:spPr>
          <a:xfrm>
            <a:off x="2500000" y="5564223"/>
            <a:ext cx="2376799" cy="646331"/>
          </a:xfrm>
          <a:prstGeom prst="rect">
            <a:avLst/>
          </a:prstGeom>
          <a:noFill/>
        </p:spPr>
        <p:txBody>
          <a:bodyPr wrap="square" rtlCol="0">
            <a:spAutoFit/>
          </a:bodyPr>
          <a:lstStyle/>
          <a:p>
            <a:pPr algn="just"/>
            <a:r>
              <a:rPr lang="en-GB" b="1" dirty="0"/>
              <a:t>CICD Pipeline Set Up using               &amp;            </a:t>
            </a:r>
            <a:endParaRPr lang="en-US" b="1" dirty="0"/>
          </a:p>
        </p:txBody>
      </p:sp>
      <p:sp>
        <p:nvSpPr>
          <p:cNvPr id="16" name="Text Vercel">
            <a:extLst>
              <a:ext uri="{FF2B5EF4-FFF2-40B4-BE49-F238E27FC236}">
                <a16:creationId xmlns:a16="http://schemas.microsoft.com/office/drawing/2014/main" id="{C516224A-8CE3-1339-268D-EF756F39C1FD}"/>
              </a:ext>
            </a:extLst>
          </p:cNvPr>
          <p:cNvSpPr txBox="1"/>
          <p:nvPr/>
        </p:nvSpPr>
        <p:spPr>
          <a:xfrm>
            <a:off x="4007394" y="5843380"/>
            <a:ext cx="778964" cy="369332"/>
          </a:xfrm>
          <a:prstGeom prst="rect">
            <a:avLst/>
          </a:prstGeom>
          <a:noFill/>
        </p:spPr>
        <p:txBody>
          <a:bodyPr wrap="square" rtlCol="0">
            <a:spAutoFit/>
          </a:bodyPr>
          <a:lstStyle/>
          <a:p>
            <a:pPr algn="ctr"/>
            <a:r>
              <a:rPr lang="en-GB" b="1" dirty="0" err="1">
                <a:highlight>
                  <a:srgbClr val="FFFF00"/>
                </a:highlight>
              </a:rPr>
              <a:t>Vercel</a:t>
            </a:r>
            <a:endParaRPr lang="en-US" b="1" dirty="0">
              <a:highlight>
                <a:srgbClr val="FFFF00"/>
              </a:highlight>
            </a:endParaRPr>
          </a:p>
        </p:txBody>
      </p:sp>
      <p:sp>
        <p:nvSpPr>
          <p:cNvPr id="17" name="Text GitHub">
            <a:extLst>
              <a:ext uri="{FF2B5EF4-FFF2-40B4-BE49-F238E27FC236}">
                <a16:creationId xmlns:a16="http://schemas.microsoft.com/office/drawing/2014/main" id="{DA398DD4-04F7-FAF5-CB14-4F6DC86AA4DF}"/>
              </a:ext>
            </a:extLst>
          </p:cNvPr>
          <p:cNvSpPr txBox="1"/>
          <p:nvPr/>
        </p:nvSpPr>
        <p:spPr>
          <a:xfrm>
            <a:off x="3051183" y="5841222"/>
            <a:ext cx="865770" cy="369332"/>
          </a:xfrm>
          <a:prstGeom prst="rect">
            <a:avLst/>
          </a:prstGeom>
          <a:noFill/>
        </p:spPr>
        <p:txBody>
          <a:bodyPr wrap="square" rtlCol="0">
            <a:spAutoFit/>
          </a:bodyPr>
          <a:lstStyle/>
          <a:p>
            <a:pPr algn="ctr"/>
            <a:r>
              <a:rPr lang="en-GB" b="1" dirty="0">
                <a:highlight>
                  <a:srgbClr val="FFFF00"/>
                </a:highlight>
              </a:rPr>
              <a:t>GitHub</a:t>
            </a:r>
            <a:endParaRPr lang="en-US" b="1" dirty="0">
              <a:highlight>
                <a:srgbClr val="FFFF00"/>
              </a:highlight>
            </a:endParaRPr>
          </a:p>
        </p:txBody>
      </p:sp>
      <p:sp>
        <p:nvSpPr>
          <p:cNvPr id="31" name="Bg Iterative Dev">
            <a:extLst>
              <a:ext uri="{FF2B5EF4-FFF2-40B4-BE49-F238E27FC236}">
                <a16:creationId xmlns:a16="http://schemas.microsoft.com/office/drawing/2014/main" id="{CD84B781-F1DB-60F2-28A4-8CAF0AEA1A7B}"/>
              </a:ext>
            </a:extLst>
          </p:cNvPr>
          <p:cNvSpPr/>
          <p:nvPr/>
        </p:nvSpPr>
        <p:spPr>
          <a:xfrm>
            <a:off x="0" y="0"/>
            <a:ext cx="9144000" cy="6858000"/>
          </a:xfrm>
          <a:prstGeom prst="rect">
            <a:avLst/>
          </a:prstGeom>
          <a:solidFill>
            <a:srgbClr val="FFFFFF">
              <a:alpha val="8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Image Iterative Dev">
            <a:extLst>
              <a:ext uri="{FF2B5EF4-FFF2-40B4-BE49-F238E27FC236}">
                <a16:creationId xmlns:a16="http://schemas.microsoft.com/office/drawing/2014/main" id="{D5BCD414-6C1C-8D78-1542-485B93A16C1B}"/>
              </a:ext>
            </a:extLst>
          </p:cNvPr>
          <p:cNvPicPr>
            <a:picLocks noChangeAspect="1"/>
          </p:cNvPicPr>
          <p:nvPr/>
        </p:nvPicPr>
        <p:blipFill>
          <a:blip r:embed="rId4"/>
          <a:stretch>
            <a:fillRect/>
          </a:stretch>
        </p:blipFill>
        <p:spPr>
          <a:xfrm>
            <a:off x="421480" y="987444"/>
            <a:ext cx="8315325" cy="4714200"/>
          </a:xfrm>
          <a:prstGeom prst="rect">
            <a:avLst/>
          </a:prstGeom>
        </p:spPr>
      </p:pic>
      <p:sp>
        <p:nvSpPr>
          <p:cNvPr id="3" name="Bg GitHub">
            <a:extLst>
              <a:ext uri="{FF2B5EF4-FFF2-40B4-BE49-F238E27FC236}">
                <a16:creationId xmlns:a16="http://schemas.microsoft.com/office/drawing/2014/main" id="{94137164-55CA-834B-09BE-9519F6E98233}"/>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GitHub">
            <a:extLst>
              <a:ext uri="{FF2B5EF4-FFF2-40B4-BE49-F238E27FC236}">
                <a16:creationId xmlns:a16="http://schemas.microsoft.com/office/drawing/2014/main" id="{A01823DB-DF89-944F-CEA5-7A976BFE59CE}"/>
              </a:ext>
            </a:extLst>
          </p:cNvPr>
          <p:cNvPicPr>
            <a:picLocks noChangeAspect="1"/>
          </p:cNvPicPr>
          <p:nvPr/>
        </p:nvPicPr>
        <p:blipFill>
          <a:blip r:embed="rId5"/>
          <a:stretch>
            <a:fillRect/>
          </a:stretch>
        </p:blipFill>
        <p:spPr>
          <a:xfrm>
            <a:off x="191015" y="1231042"/>
            <a:ext cx="8761970" cy="4234952"/>
          </a:xfrm>
          <a:prstGeom prst="rect">
            <a:avLst/>
          </a:prstGeom>
        </p:spPr>
      </p:pic>
      <p:sp>
        <p:nvSpPr>
          <p:cNvPr id="14" name="Bg Vercel" hidden="1">
            <a:extLst>
              <a:ext uri="{FF2B5EF4-FFF2-40B4-BE49-F238E27FC236}">
                <a16:creationId xmlns:a16="http://schemas.microsoft.com/office/drawing/2014/main" id="{0DCF04DF-E8BC-6168-9350-6EEE7FA2F300}"/>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 Vercel" hidden="1">
            <a:extLst>
              <a:ext uri="{FF2B5EF4-FFF2-40B4-BE49-F238E27FC236}">
                <a16:creationId xmlns:a16="http://schemas.microsoft.com/office/drawing/2014/main" id="{95C02DB4-4BCD-9801-AF27-55DF9ABC1051}"/>
              </a:ext>
            </a:extLst>
          </p:cNvPr>
          <p:cNvPicPr>
            <a:picLocks noChangeAspect="1"/>
          </p:cNvPicPr>
          <p:nvPr/>
        </p:nvPicPr>
        <p:blipFill>
          <a:blip r:embed="rId6"/>
          <a:stretch>
            <a:fillRect/>
          </a:stretch>
        </p:blipFill>
        <p:spPr>
          <a:xfrm>
            <a:off x="230313" y="1248848"/>
            <a:ext cx="8697660" cy="4199340"/>
          </a:xfrm>
          <a:prstGeom prst="rect">
            <a:avLst/>
          </a:prstGeom>
        </p:spPr>
      </p:pic>
      <p:sp>
        <p:nvSpPr>
          <p:cNvPr id="20" name="Bg Freq Delivery" hidden="1">
            <a:extLst>
              <a:ext uri="{FF2B5EF4-FFF2-40B4-BE49-F238E27FC236}">
                <a16:creationId xmlns:a16="http://schemas.microsoft.com/office/drawing/2014/main" id="{28BB0C9A-B648-8BE7-FD07-40729305F45D}"/>
              </a:ext>
            </a:extLst>
          </p:cNvPr>
          <p:cNvSpPr/>
          <p:nvPr/>
        </p:nvSpPr>
        <p:spPr>
          <a:xfrm>
            <a:off x="0" y="0"/>
            <a:ext cx="9144000" cy="6858000"/>
          </a:xfrm>
          <a:prstGeom prst="rect">
            <a:avLst/>
          </a:prstGeom>
          <a:solidFill>
            <a:srgbClr val="FFFFFF">
              <a:alpha val="8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Freq Delivery" hidden="1">
            <a:extLst>
              <a:ext uri="{FF2B5EF4-FFF2-40B4-BE49-F238E27FC236}">
                <a16:creationId xmlns:a16="http://schemas.microsoft.com/office/drawing/2014/main" id="{FAA29F8E-3E5A-8217-93C1-B5F77B374990}"/>
              </a:ext>
            </a:extLst>
          </p:cNvPr>
          <p:cNvPicPr>
            <a:picLocks noChangeAspect="1"/>
          </p:cNvPicPr>
          <p:nvPr/>
        </p:nvPicPr>
        <p:blipFill>
          <a:blip r:embed="rId7"/>
          <a:stretch>
            <a:fillRect/>
          </a:stretch>
        </p:blipFill>
        <p:spPr>
          <a:xfrm>
            <a:off x="1084183" y="1588082"/>
            <a:ext cx="6928757" cy="3467100"/>
          </a:xfrm>
          <a:prstGeom prst="rect">
            <a:avLst/>
          </a:prstGeom>
        </p:spPr>
      </p:pic>
    </p:spTree>
    <p:extLst>
      <p:ext uri="{BB962C8B-B14F-4D97-AF65-F5344CB8AC3E}">
        <p14:creationId xmlns:p14="http://schemas.microsoft.com/office/powerpoint/2010/main" val="1160886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31"/>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33"/>
                                        </p:tgtEl>
                                        <p:attrNameLst>
                                          <p:attrName>ppt_x</p:attrName>
                                        </p:attrNameLst>
                                      </p:cBhvr>
                                      <p:tavLst>
                                        <p:tav tm="0">
                                          <p:val>
                                            <p:strVal val="ppt_x"/>
                                          </p:val>
                                        </p:tav>
                                        <p:tav tm="100000">
                                          <p:val>
                                            <p:strVal val="ppt_x"/>
                                          </p:val>
                                        </p:tav>
                                      </p:tavLst>
                                    </p:anim>
                                    <p:anim calcmode="lin" valueType="num">
                                      <p:cBhvr additive="base">
                                        <p:cTn id="18" dur="500"/>
                                        <p:tgtEl>
                                          <p:spTgt spid="33"/>
                                        </p:tgtEl>
                                        <p:attrNameLst>
                                          <p:attrName>ppt_y</p:attrName>
                                        </p:attrNameLst>
                                      </p:cBhvr>
                                      <p:tavLst>
                                        <p:tav tm="0">
                                          <p:val>
                                            <p:strVal val="ppt_y"/>
                                          </p:val>
                                        </p:tav>
                                        <p:tav tm="100000">
                                          <p:val>
                                            <p:strVal val="0-ppt_h/2"/>
                                          </p:val>
                                        </p:tav>
                                      </p:tavLst>
                                    </p:anim>
                                    <p:set>
                                      <p:cBhvr>
                                        <p:cTn id="19" dur="1" fill="hold">
                                          <p:stCondLst>
                                            <p:cond delay="499"/>
                                          </p:stCondLst>
                                        </p:cTn>
                                        <p:tgtEl>
                                          <p:spTgt spid="33"/>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31"/>
                                        </p:tgtEl>
                                        <p:attrNameLst>
                                          <p:attrName>ppt_x</p:attrName>
                                        </p:attrNameLst>
                                      </p:cBhvr>
                                      <p:tavLst>
                                        <p:tav tm="0">
                                          <p:val>
                                            <p:strVal val="ppt_x"/>
                                          </p:val>
                                        </p:tav>
                                        <p:tav tm="100000">
                                          <p:val>
                                            <p:strVal val="ppt_x"/>
                                          </p:val>
                                        </p:tav>
                                      </p:tavLst>
                                    </p:anim>
                                    <p:anim calcmode="lin" valueType="num">
                                      <p:cBhvr additive="base">
                                        <p:cTn id="22" dur="500"/>
                                        <p:tgtEl>
                                          <p:spTgt spid="31"/>
                                        </p:tgtEl>
                                        <p:attrNameLst>
                                          <p:attrName>ppt_y</p:attrName>
                                        </p:attrNameLst>
                                      </p:cBhvr>
                                      <p:tavLst>
                                        <p:tav tm="0">
                                          <p:val>
                                            <p:strVal val="ppt_y"/>
                                          </p:val>
                                        </p:tav>
                                        <p:tav tm="100000">
                                          <p:val>
                                            <p:strVal val="0-ppt_h/2"/>
                                          </p:val>
                                        </p:tav>
                                      </p:tavLst>
                                    </p:anim>
                                    <p:set>
                                      <p:cBhvr>
                                        <p:cTn id="23"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24" restart="whenNotActive" fill="hold" evtFilter="cancelBubble" nodeType="interactiveSeq">
                <p:stCondLst>
                  <p:cond evt="onClick" delay="0">
                    <p:tgtEl>
                      <p:spTgt spid="1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13"/>
                                        </p:tgtEl>
                                        <p:attrNameLst>
                                          <p:attrName>ppt_x</p:attrName>
                                        </p:attrNameLst>
                                      </p:cBhvr>
                                      <p:tavLst>
                                        <p:tav tm="0">
                                          <p:val>
                                            <p:strVal val="ppt_x"/>
                                          </p:val>
                                        </p:tav>
                                        <p:tav tm="100000">
                                          <p:val>
                                            <p:strVal val="ppt_x"/>
                                          </p:val>
                                        </p:tav>
                                      </p:tavLst>
                                    </p:anim>
                                    <p:anim calcmode="lin" valueType="num">
                                      <p:cBhvr additive="base">
                                        <p:cTn id="43" dur="500"/>
                                        <p:tgtEl>
                                          <p:spTgt spid="13"/>
                                        </p:tgtEl>
                                        <p:attrNameLst>
                                          <p:attrName>ppt_y</p:attrName>
                                        </p:attrNameLst>
                                      </p:cBhvr>
                                      <p:tavLst>
                                        <p:tav tm="0">
                                          <p:val>
                                            <p:strVal val="ppt_y"/>
                                          </p:val>
                                        </p:tav>
                                        <p:tav tm="100000">
                                          <p:val>
                                            <p:strVal val="0-ppt_h/2"/>
                                          </p:val>
                                        </p:tav>
                                      </p:tavLst>
                                    </p:anim>
                                    <p:set>
                                      <p:cBhvr>
                                        <p:cTn id="44"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45" restart="whenNotActive" fill="hold" evtFilter="cancelBubble" nodeType="interactiveSeq">
                <p:stCondLst>
                  <p:cond evt="onClick" delay="0">
                    <p:tgtEl>
                      <p:spTgt spid="16"/>
                    </p:tgtEl>
                  </p:cond>
                </p:stCondLst>
                <p:endSync evt="end" delay="0">
                  <p:rtn val="all"/>
                </p:endSync>
                <p:childTnLst>
                  <p:par>
                    <p:cTn id="46" fill="hold">
                      <p:stCondLst>
                        <p:cond delay="0"/>
                      </p:stCondLst>
                      <p:childTnLst>
                        <p:par>
                          <p:cTn id="47" fill="hold">
                            <p:stCondLst>
                              <p:cond delay="0"/>
                            </p:stCondLst>
                            <p:childTnLst>
                              <p:par>
                                <p:cTn id="48" presetID="10" presetClass="entr" presetSubtype="0" fill="hold" grpId="1"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00"/>
                            </p:stCondLst>
                            <p:childTnLst>
                              <p:par>
                                <p:cTn id="52" presetID="2" presetClass="entr" presetSubtype="1"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6"/>
                  </p:tgtEl>
                </p:cond>
              </p:nextCondLst>
            </p:seq>
            <p:seq concurrent="1" nextAc="seek">
              <p:cTn id="56" restart="whenNotActive" fill="hold" evtFilter="cancelBubble" nodeType="interactiveSeq">
                <p:stCondLst>
                  <p:cond evt="onClick" delay="0">
                    <p:tgtEl>
                      <p:spTgt spid="14"/>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par>
                                <p:cTn id="62" presetID="2" presetClass="exit" presetSubtype="1" fill="hold" nodeType="withEffect">
                                  <p:stCondLst>
                                    <p:cond delay="0"/>
                                  </p:stCondLst>
                                  <p:childTnLst>
                                    <p:anim calcmode="lin" valueType="num">
                                      <p:cBhvr additive="base">
                                        <p:cTn id="63" dur="500"/>
                                        <p:tgtEl>
                                          <p:spTgt spid="19"/>
                                        </p:tgtEl>
                                        <p:attrNameLst>
                                          <p:attrName>ppt_x</p:attrName>
                                        </p:attrNameLst>
                                      </p:cBhvr>
                                      <p:tavLst>
                                        <p:tav tm="0">
                                          <p:val>
                                            <p:strVal val="ppt_x"/>
                                          </p:val>
                                        </p:tav>
                                        <p:tav tm="100000">
                                          <p:val>
                                            <p:strVal val="ppt_x"/>
                                          </p:val>
                                        </p:tav>
                                      </p:tavLst>
                                    </p:anim>
                                    <p:anim calcmode="lin" valueType="num">
                                      <p:cBhvr additive="base">
                                        <p:cTn id="64" dur="500"/>
                                        <p:tgtEl>
                                          <p:spTgt spid="19"/>
                                        </p:tgtEl>
                                        <p:attrNameLst>
                                          <p:attrName>ppt_y</p:attrName>
                                        </p:attrNameLst>
                                      </p:cBhvr>
                                      <p:tavLst>
                                        <p:tav tm="0">
                                          <p:val>
                                            <p:strVal val="ppt_y"/>
                                          </p:val>
                                        </p:tav>
                                        <p:tav tm="100000">
                                          <p:val>
                                            <p:strVal val="0-ppt_h/2"/>
                                          </p:val>
                                        </p:tav>
                                      </p:tavLst>
                                    </p:anim>
                                    <p:set>
                                      <p:cBhvr>
                                        <p:cTn id="65"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66" restart="whenNotActive" fill="hold" evtFilter="cancelBubble" nodeType="interactiveSeq">
                <p:stCondLst>
                  <p:cond evt="onClick" delay="0">
                    <p:tgtEl>
                      <p:spTgt spid="12"/>
                    </p:tgtEl>
                  </p:cond>
                </p:stCondLst>
                <p:endSync evt="end" delay="0">
                  <p:rtn val="all"/>
                </p:endSync>
                <p:childTnLst>
                  <p:par>
                    <p:cTn id="67" fill="hold">
                      <p:stCondLst>
                        <p:cond delay="0"/>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500"/>
                            </p:stCondLst>
                            <p:childTnLst>
                              <p:par>
                                <p:cTn id="73" presetID="2" presetClass="entr" presetSubtype="1"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2"/>
                  </p:tgtEl>
                </p:cond>
              </p:nextCondLst>
            </p:seq>
            <p:seq concurrent="1" nextAc="seek">
              <p:cTn id="77" restart="whenNotActive" fill="hold" evtFilter="cancelBubble" nodeType="interactiveSeq">
                <p:stCondLst>
                  <p:cond evt="onClick" delay="0">
                    <p:tgtEl>
                      <p:spTgt spid="20"/>
                    </p:tgtEl>
                  </p:cond>
                </p:stCondLst>
                <p:endSync evt="end" delay="0">
                  <p:rtn val="all"/>
                </p:endSync>
                <p:childTnLst>
                  <p:par>
                    <p:cTn id="78" fill="hold">
                      <p:stCondLst>
                        <p:cond delay="0"/>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2" presetClass="exit" presetSubtype="1" fill="hold" nodeType="withEffect">
                                  <p:stCondLst>
                                    <p:cond delay="0"/>
                                  </p:stCondLst>
                                  <p:childTnLst>
                                    <p:anim calcmode="lin" valueType="num">
                                      <p:cBhvr additive="base">
                                        <p:cTn id="84" dur="500"/>
                                        <p:tgtEl>
                                          <p:spTgt spid="27"/>
                                        </p:tgtEl>
                                        <p:attrNameLst>
                                          <p:attrName>ppt_x</p:attrName>
                                        </p:attrNameLst>
                                      </p:cBhvr>
                                      <p:tavLst>
                                        <p:tav tm="0">
                                          <p:val>
                                            <p:strVal val="ppt_x"/>
                                          </p:val>
                                        </p:tav>
                                        <p:tav tm="100000">
                                          <p:val>
                                            <p:strVal val="ppt_x"/>
                                          </p:val>
                                        </p:tav>
                                      </p:tavLst>
                                    </p:anim>
                                    <p:anim calcmode="lin" valueType="num">
                                      <p:cBhvr additive="base">
                                        <p:cTn id="85" dur="500"/>
                                        <p:tgtEl>
                                          <p:spTgt spid="27"/>
                                        </p:tgtEl>
                                        <p:attrNameLst>
                                          <p:attrName>ppt_y</p:attrName>
                                        </p:attrNameLst>
                                      </p:cBhvr>
                                      <p:tavLst>
                                        <p:tav tm="0">
                                          <p:val>
                                            <p:strVal val="ppt_y"/>
                                          </p:val>
                                        </p:tav>
                                        <p:tav tm="100000">
                                          <p:val>
                                            <p:strVal val="0-ppt_h/2"/>
                                          </p:val>
                                        </p:tav>
                                      </p:tavLst>
                                    </p:anim>
                                    <p:set>
                                      <p:cBhvr>
                                        <p:cTn id="86"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1" grpId="0" animBg="1"/>
      <p:bldP spid="31" grpId="1" animBg="1"/>
      <p:bldP spid="3" grpId="0" animBg="1"/>
      <p:bldP spid="3" grpId="1" animBg="1"/>
      <p:bldP spid="14" grpId="0" animBg="1"/>
      <p:bldP spid="14"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99865-9250-5E97-284E-4DBE924B5E4C}"/>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C7EE115B-E9E2-13E8-5472-8FC48428187E}"/>
              </a:ext>
            </a:extLst>
          </p:cNvPr>
          <p:cNvSpPr>
            <a:spLocks noGrp="1"/>
          </p:cNvSpPr>
          <p:nvPr>
            <p:ph type="body" sz="quarter" idx="11"/>
          </p:nvPr>
        </p:nvSpPr>
        <p:spPr/>
        <p:txBody>
          <a:bodyPr/>
          <a:lstStyle/>
          <a:p>
            <a:r>
              <a:rPr lang="en-GB" sz="1800" b="1" dirty="0"/>
              <a:t>SOME PROJECT-SPECIFIC CHALLENGES</a:t>
            </a:r>
            <a:endParaRPr lang="en-US" sz="1800" b="1" dirty="0"/>
          </a:p>
        </p:txBody>
      </p:sp>
      <p:grpSp>
        <p:nvGrpSpPr>
          <p:cNvPr id="12" name="Problems Solutions">
            <a:extLst>
              <a:ext uri="{FF2B5EF4-FFF2-40B4-BE49-F238E27FC236}">
                <a16:creationId xmlns:a16="http://schemas.microsoft.com/office/drawing/2014/main" id="{DFF73E3C-CBC4-C0AD-E34C-B1D4576551ED}"/>
              </a:ext>
            </a:extLst>
          </p:cNvPr>
          <p:cNvGrpSpPr/>
          <p:nvPr/>
        </p:nvGrpSpPr>
        <p:grpSpPr>
          <a:xfrm>
            <a:off x="158762" y="1528013"/>
            <a:ext cx="8802266" cy="4619129"/>
            <a:chOff x="158762" y="1528013"/>
            <a:chExt cx="8802266" cy="4619129"/>
          </a:xfrm>
        </p:grpSpPr>
        <p:grpSp>
          <p:nvGrpSpPr>
            <p:cNvPr id="11" name="Group 10">
              <a:extLst>
                <a:ext uri="{FF2B5EF4-FFF2-40B4-BE49-F238E27FC236}">
                  <a16:creationId xmlns:a16="http://schemas.microsoft.com/office/drawing/2014/main" id="{DF9707B5-C5FF-EE78-8578-6460558E658F}"/>
                </a:ext>
              </a:extLst>
            </p:cNvPr>
            <p:cNvGrpSpPr/>
            <p:nvPr/>
          </p:nvGrpSpPr>
          <p:grpSpPr>
            <a:xfrm>
              <a:off x="170867" y="1528013"/>
              <a:ext cx="8790161" cy="1754326"/>
              <a:chOff x="176919" y="1392867"/>
              <a:chExt cx="8790161" cy="1754326"/>
            </a:xfrm>
          </p:grpSpPr>
          <p:sp>
            <p:nvSpPr>
              <p:cNvPr id="5" name="TextBox 4">
                <a:extLst>
                  <a:ext uri="{FF2B5EF4-FFF2-40B4-BE49-F238E27FC236}">
                    <a16:creationId xmlns:a16="http://schemas.microsoft.com/office/drawing/2014/main" id="{8BA315F2-AF28-F9C4-FF3C-90934EEA8E6A}"/>
                  </a:ext>
                </a:extLst>
              </p:cNvPr>
              <p:cNvSpPr txBox="1"/>
              <p:nvPr/>
            </p:nvSpPr>
            <p:spPr>
              <a:xfrm>
                <a:off x="176919" y="1392867"/>
                <a:ext cx="2527369" cy="1477328"/>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Precision issues when working with astronomically large numbers. </a:t>
                </a:r>
              </a:p>
              <a:p>
                <a:pPr algn="just"/>
                <a:r>
                  <a:rPr lang="en-GB" b="1" dirty="0">
                    <a:solidFill>
                      <a:srgbClr val="00B050"/>
                    </a:solidFill>
                  </a:rPr>
                  <a:t>SOLUTION: </a:t>
                </a:r>
                <a:r>
                  <a:rPr lang="en-GB" b="1" dirty="0"/>
                  <a:t> </a:t>
                </a:r>
                <a:r>
                  <a:rPr lang="en-GB" dirty="0"/>
                  <a:t>Big.js library.</a:t>
                </a:r>
              </a:p>
            </p:txBody>
          </p:sp>
          <p:sp>
            <p:nvSpPr>
              <p:cNvPr id="6" name="TextBox 5">
                <a:extLst>
                  <a:ext uri="{FF2B5EF4-FFF2-40B4-BE49-F238E27FC236}">
                    <a16:creationId xmlns:a16="http://schemas.microsoft.com/office/drawing/2014/main" id="{7BF3926E-19FA-BD9E-404A-7C8F4ACC3F7A}"/>
                  </a:ext>
                </a:extLst>
              </p:cNvPr>
              <p:cNvSpPr txBox="1"/>
              <p:nvPr/>
            </p:nvSpPr>
            <p:spPr>
              <a:xfrm>
                <a:off x="2974332" y="1392867"/>
                <a:ext cx="2527369"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Integrating D3.js v7 with </a:t>
                </a:r>
                <a:r>
                  <a:rPr lang="en-GB" dirty="0" err="1"/>
                  <a:t>NextJS</a:t>
                </a:r>
                <a:r>
                  <a:rPr lang="en-GB" dirty="0"/>
                  <a:t> technologies.</a:t>
                </a:r>
              </a:p>
              <a:p>
                <a:pPr algn="just"/>
                <a:r>
                  <a:rPr lang="en-GB" b="1" dirty="0">
                    <a:solidFill>
                      <a:srgbClr val="00B050"/>
                    </a:solidFill>
                  </a:rPr>
                  <a:t>SOLUTION: </a:t>
                </a:r>
                <a:r>
                  <a:rPr lang="en-GB" b="1" dirty="0"/>
                  <a:t> </a:t>
                </a:r>
                <a:r>
                  <a:rPr lang="en-GB" dirty="0"/>
                  <a:t>Research + documentation + trial an error.</a:t>
                </a:r>
              </a:p>
            </p:txBody>
          </p:sp>
          <p:sp>
            <p:nvSpPr>
              <p:cNvPr id="7" name="TextBox 6">
                <a:extLst>
                  <a:ext uri="{FF2B5EF4-FFF2-40B4-BE49-F238E27FC236}">
                    <a16:creationId xmlns:a16="http://schemas.microsoft.com/office/drawing/2014/main" id="{BFF562AF-C2F2-E31B-48F2-75ED986AF88D}"/>
                  </a:ext>
                </a:extLst>
              </p:cNvPr>
              <p:cNvSpPr txBox="1"/>
              <p:nvPr/>
            </p:nvSpPr>
            <p:spPr>
              <a:xfrm>
                <a:off x="5771745" y="1392867"/>
                <a:ext cx="3195335"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Rigidity of software. Difficult to change.</a:t>
                </a:r>
              </a:p>
              <a:p>
                <a:pPr algn="just"/>
                <a:r>
                  <a:rPr lang="en-GB" b="1" dirty="0">
                    <a:solidFill>
                      <a:srgbClr val="00B050"/>
                    </a:solidFill>
                  </a:rPr>
                  <a:t>SOLUTION: </a:t>
                </a:r>
                <a:r>
                  <a:rPr lang="en-GB" b="1" dirty="0"/>
                  <a:t> </a:t>
                </a:r>
                <a:r>
                  <a:rPr lang="en-GB" dirty="0"/>
                  <a:t>Move key variables to a separate environment file. Enforce Model View Controller design pattern.</a:t>
                </a:r>
              </a:p>
            </p:txBody>
          </p:sp>
        </p:grpSp>
        <p:grpSp>
          <p:nvGrpSpPr>
            <p:cNvPr id="3" name="Group 2">
              <a:extLst>
                <a:ext uri="{FF2B5EF4-FFF2-40B4-BE49-F238E27FC236}">
                  <a16:creationId xmlns:a16="http://schemas.microsoft.com/office/drawing/2014/main" id="{51C3CD6C-E1BD-FACA-CDBF-811E4EABEB7B}"/>
                </a:ext>
              </a:extLst>
            </p:cNvPr>
            <p:cNvGrpSpPr/>
            <p:nvPr/>
          </p:nvGrpSpPr>
          <p:grpSpPr>
            <a:xfrm>
              <a:off x="158762" y="3561818"/>
              <a:ext cx="8802266" cy="2585324"/>
              <a:chOff x="164814" y="3210936"/>
              <a:chExt cx="8802266" cy="2585324"/>
            </a:xfrm>
          </p:grpSpPr>
          <p:sp>
            <p:nvSpPr>
              <p:cNvPr id="8" name="TextBox 7">
                <a:extLst>
                  <a:ext uri="{FF2B5EF4-FFF2-40B4-BE49-F238E27FC236}">
                    <a16:creationId xmlns:a16="http://schemas.microsoft.com/office/drawing/2014/main" id="{A4264836-020D-086C-2E9E-2F2F9E6D08F4}"/>
                  </a:ext>
                </a:extLst>
              </p:cNvPr>
              <p:cNvSpPr txBox="1"/>
              <p:nvPr/>
            </p:nvSpPr>
            <p:spPr>
              <a:xfrm>
                <a:off x="164814" y="3210937"/>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Getting the carbon cycle to keep CO2 concentration levels in balance.</a:t>
                </a:r>
              </a:p>
              <a:p>
                <a:pPr algn="just"/>
                <a:r>
                  <a:rPr lang="en-GB" b="1" dirty="0">
                    <a:solidFill>
                      <a:srgbClr val="00B050"/>
                    </a:solidFill>
                  </a:rPr>
                  <a:t>SOLUTION: </a:t>
                </a:r>
                <a:r>
                  <a:rPr lang="en-GB" b="1" dirty="0"/>
                  <a:t> </a:t>
                </a:r>
                <a:r>
                  <a:rPr lang="en-GB" dirty="0"/>
                  <a:t>Consult co-supervisor. Research to arrive at real world numbers and maintaining ratios.</a:t>
                </a:r>
              </a:p>
            </p:txBody>
          </p:sp>
          <p:sp>
            <p:nvSpPr>
              <p:cNvPr id="9" name="TextBox 8">
                <a:extLst>
                  <a:ext uri="{FF2B5EF4-FFF2-40B4-BE49-F238E27FC236}">
                    <a16:creationId xmlns:a16="http://schemas.microsoft.com/office/drawing/2014/main" id="{C6C57CF9-011C-ABCE-B285-8623AFA8AF78}"/>
                  </a:ext>
                </a:extLst>
              </p:cNvPr>
              <p:cNvSpPr txBox="1"/>
              <p:nvPr/>
            </p:nvSpPr>
            <p:spPr>
              <a:xfrm>
                <a:off x="2974332" y="3210936"/>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Global values must be influenced by absorption and release from only 36 trees.</a:t>
                </a:r>
              </a:p>
              <a:p>
                <a:pPr algn="just"/>
                <a:r>
                  <a:rPr lang="en-GB" b="1" dirty="0">
                    <a:solidFill>
                      <a:srgbClr val="00B050"/>
                    </a:solidFill>
                  </a:rPr>
                  <a:t>SOLUTION: </a:t>
                </a:r>
                <a:r>
                  <a:rPr lang="en-GB" b="1" dirty="0"/>
                  <a:t> </a:t>
                </a:r>
                <a:r>
                  <a:rPr lang="en-GB" dirty="0"/>
                  <a:t>Scale carbon absorbed and released by a fixed factor. Find right value through trial and error.</a:t>
                </a:r>
              </a:p>
            </p:txBody>
          </p:sp>
          <p:sp>
            <p:nvSpPr>
              <p:cNvPr id="10" name="TextBox 9">
                <a:extLst>
                  <a:ext uri="{FF2B5EF4-FFF2-40B4-BE49-F238E27FC236}">
                    <a16:creationId xmlns:a16="http://schemas.microsoft.com/office/drawing/2014/main" id="{509F6AD4-E8AC-8970-5BF4-BB2673EA3C1F}"/>
                  </a:ext>
                </a:extLst>
              </p:cNvPr>
              <p:cNvSpPr txBox="1"/>
              <p:nvPr/>
            </p:nvSpPr>
            <p:spPr>
              <a:xfrm>
                <a:off x="5771745" y="3210937"/>
                <a:ext cx="3195335" cy="2308324"/>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Difficult to keep track of all model rules and design choices.</a:t>
                </a:r>
              </a:p>
              <a:p>
                <a:pPr algn="just"/>
                <a:r>
                  <a:rPr lang="en-GB" b="1" dirty="0">
                    <a:solidFill>
                      <a:srgbClr val="00B050"/>
                    </a:solidFill>
                  </a:rPr>
                  <a:t>SOLUTION: </a:t>
                </a:r>
                <a:r>
                  <a:rPr lang="en-GB" b="1" dirty="0"/>
                  <a:t> </a:t>
                </a:r>
                <a:r>
                  <a:rPr lang="en-GB" dirty="0"/>
                  <a:t>Organize documentation corresponding to each interconnected component in graph format. I used                  to do this.</a:t>
                </a:r>
              </a:p>
            </p:txBody>
          </p:sp>
        </p:grpSp>
      </p:grpSp>
      <p:sp>
        <p:nvSpPr>
          <p:cNvPr id="14" name="Text Obsidian">
            <a:extLst>
              <a:ext uri="{FF2B5EF4-FFF2-40B4-BE49-F238E27FC236}">
                <a16:creationId xmlns:a16="http://schemas.microsoft.com/office/drawing/2014/main" id="{C1A92701-A723-BD9C-EF8F-6F334196FFD7}"/>
              </a:ext>
            </a:extLst>
          </p:cNvPr>
          <p:cNvSpPr txBox="1"/>
          <p:nvPr/>
        </p:nvSpPr>
        <p:spPr>
          <a:xfrm>
            <a:off x="6257331" y="5482667"/>
            <a:ext cx="1031631" cy="369331"/>
          </a:xfrm>
          <a:prstGeom prst="rect">
            <a:avLst/>
          </a:prstGeom>
          <a:noFill/>
        </p:spPr>
        <p:txBody>
          <a:bodyPr wrap="square" rtlCol="0">
            <a:spAutoFit/>
          </a:bodyPr>
          <a:lstStyle/>
          <a:p>
            <a:pPr algn="ctr"/>
            <a:r>
              <a:rPr lang="en-GB" dirty="0">
                <a:highlight>
                  <a:srgbClr val="FFFF00"/>
                </a:highlight>
              </a:rPr>
              <a:t>Obsidian</a:t>
            </a:r>
            <a:endParaRPr lang="en-US" dirty="0">
              <a:highlight>
                <a:srgbClr val="FFFF00"/>
              </a:highlight>
            </a:endParaRPr>
          </a:p>
        </p:txBody>
      </p:sp>
      <p:sp>
        <p:nvSpPr>
          <p:cNvPr id="13" name="Bg Obsidian">
            <a:extLst>
              <a:ext uri="{FF2B5EF4-FFF2-40B4-BE49-F238E27FC236}">
                <a16:creationId xmlns:a16="http://schemas.microsoft.com/office/drawing/2014/main" id="{1643D4B7-748C-3AFC-31AC-47A4BD308C41}"/>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Obsidian">
            <a:extLst>
              <a:ext uri="{FF2B5EF4-FFF2-40B4-BE49-F238E27FC236}">
                <a16:creationId xmlns:a16="http://schemas.microsoft.com/office/drawing/2014/main" id="{C652ACED-BE45-56B7-A2CA-17C4D8D8BE76}"/>
              </a:ext>
            </a:extLst>
          </p:cNvPr>
          <p:cNvPicPr>
            <a:picLocks noChangeAspect="1"/>
          </p:cNvPicPr>
          <p:nvPr/>
        </p:nvPicPr>
        <p:blipFill>
          <a:blip r:embed="rId3"/>
          <a:stretch>
            <a:fillRect/>
          </a:stretch>
        </p:blipFill>
        <p:spPr>
          <a:xfrm>
            <a:off x="1229007" y="231143"/>
            <a:ext cx="6700271" cy="6395714"/>
          </a:xfrm>
          <a:prstGeom prst="rect">
            <a:avLst/>
          </a:prstGeom>
        </p:spPr>
      </p:pic>
    </p:spTree>
    <p:extLst>
      <p:ext uri="{BB962C8B-B14F-4D97-AF65-F5344CB8AC3E}">
        <p14:creationId xmlns:p14="http://schemas.microsoft.com/office/powerpoint/2010/main" val="17511464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4"/>
                  </p:tgtEl>
                </p:cond>
              </p:nextCondLst>
            </p:seq>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1" fill="hold" nodeType="withEffect">
                                  <p:stCondLst>
                                    <p:cond delay="0"/>
                                  </p:stCondLst>
                                  <p:childTnLst>
                                    <p:anim calcmode="lin" valueType="num">
                                      <p:cBhvr additive="base">
                                        <p:cTn id="20" dur="500"/>
                                        <p:tgtEl>
                                          <p:spTgt spid="16"/>
                                        </p:tgtEl>
                                        <p:attrNameLst>
                                          <p:attrName>ppt_x</p:attrName>
                                        </p:attrNameLst>
                                      </p:cBhvr>
                                      <p:tavLst>
                                        <p:tav tm="0">
                                          <p:val>
                                            <p:strVal val="ppt_x"/>
                                          </p:val>
                                        </p:tav>
                                        <p:tav tm="100000">
                                          <p:val>
                                            <p:strVal val="ppt_x"/>
                                          </p:val>
                                        </p:tav>
                                      </p:tavLst>
                                    </p:anim>
                                    <p:anim calcmode="lin" valueType="num">
                                      <p:cBhvr additive="base">
                                        <p:cTn id="21" dur="500"/>
                                        <p:tgtEl>
                                          <p:spTgt spid="16"/>
                                        </p:tgtEl>
                                        <p:attrNameLst>
                                          <p:attrName>ppt_y</p:attrName>
                                        </p:attrNameLst>
                                      </p:cBhvr>
                                      <p:tavLst>
                                        <p:tav tm="0">
                                          <p:val>
                                            <p:strVal val="ppt_y"/>
                                          </p:val>
                                        </p:tav>
                                        <p:tav tm="100000">
                                          <p:val>
                                            <p:strVal val="0-ppt_h/2"/>
                                          </p:val>
                                        </p:tav>
                                      </p:tavLst>
                                    </p:anim>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6B0E4EE9-307B-54C2-BF38-CA0E1073E20F}"/>
              </a:ext>
            </a:extLst>
          </p:cNvPr>
          <p:cNvSpPr>
            <a:spLocks noGrp="1"/>
          </p:cNvSpPr>
          <p:nvPr>
            <p:ph type="body" sz="quarter" idx="10"/>
          </p:nvPr>
        </p:nvSpPr>
        <p:spPr>
          <a:xfrm>
            <a:off x="821531" y="2085281"/>
            <a:ext cx="7500938" cy="2687438"/>
          </a:xfrm>
        </p:spPr>
        <p:txBody>
          <a:bodyPr/>
          <a:lstStyle/>
          <a:p>
            <a:pPr marL="457200" indent="-457200" algn="just">
              <a:lnSpc>
                <a:spcPct val="150000"/>
              </a:lnSpc>
              <a:buFont typeface="Wingdings" panose="05000000000000000000" pitchFamily="2" charset="2"/>
              <a:buChar char="§"/>
            </a:pPr>
            <a:r>
              <a:rPr lang="en-IE" sz="2600" b="0" dirty="0"/>
              <a:t>Carbon emissions &amp; </a:t>
            </a:r>
            <a:r>
              <a:rPr lang="en-IE" sz="2600" dirty="0">
                <a:solidFill>
                  <a:srgbClr val="0E73B9"/>
                </a:solidFill>
              </a:rPr>
              <a:t>climate change.</a:t>
            </a:r>
          </a:p>
          <a:p>
            <a:pPr marL="457200" indent="-457200" algn="just">
              <a:lnSpc>
                <a:spcPct val="150000"/>
              </a:lnSpc>
              <a:buFont typeface="Wingdings" panose="05000000000000000000" pitchFamily="2" charset="2"/>
              <a:buChar char="§"/>
            </a:pPr>
            <a:r>
              <a:rPr lang="en-IE" sz="2600" b="0" dirty="0"/>
              <a:t>Role of </a:t>
            </a:r>
            <a:r>
              <a:rPr lang="en-IE" sz="2600" dirty="0">
                <a:solidFill>
                  <a:srgbClr val="0E73B9"/>
                </a:solidFill>
              </a:rPr>
              <a:t>forests </a:t>
            </a:r>
            <a:r>
              <a:rPr lang="en-IE" sz="2600" dirty="0">
                <a:solidFill>
                  <a:schemeClr val="accent2"/>
                </a:solidFill>
              </a:rPr>
              <a:t>as carbon sinks</a:t>
            </a:r>
            <a:r>
              <a:rPr lang="en-IE" sz="2600" b="0" dirty="0"/>
              <a:t>.</a:t>
            </a:r>
          </a:p>
          <a:p>
            <a:pPr marL="457200" indent="-457200" algn="just">
              <a:lnSpc>
                <a:spcPct val="150000"/>
              </a:lnSpc>
              <a:buFont typeface="Wingdings" panose="05000000000000000000" pitchFamily="2" charset="2"/>
              <a:buChar char="§"/>
            </a:pPr>
            <a:r>
              <a:rPr lang="en-IE" sz="2600" dirty="0">
                <a:solidFill>
                  <a:schemeClr val="tx2"/>
                </a:solidFill>
              </a:rPr>
              <a:t>Teaching </a:t>
            </a:r>
            <a:r>
              <a:rPr lang="en-IE" sz="2600" b="0" dirty="0"/>
              <a:t>about </a:t>
            </a:r>
            <a:r>
              <a:rPr lang="en-IE" sz="2600" dirty="0">
                <a:solidFill>
                  <a:schemeClr val="tx2"/>
                </a:solidFill>
              </a:rPr>
              <a:t>challenges</a:t>
            </a:r>
            <a:r>
              <a:rPr lang="en-IE" sz="2600" b="0" dirty="0"/>
              <a:t> associated with staying climate aware while ensuring </a:t>
            </a:r>
            <a:r>
              <a:rPr lang="en-IE" sz="2600" dirty="0">
                <a:solidFill>
                  <a:schemeClr val="tx2"/>
                </a:solidFill>
              </a:rPr>
              <a:t>economic viability</a:t>
            </a:r>
            <a:r>
              <a:rPr lang="en-IE" sz="2600" b="0" dirty="0"/>
              <a:t>.</a:t>
            </a:r>
          </a:p>
          <a:p>
            <a:endParaRPr lang="en-US" sz="2600" b="0" dirty="0"/>
          </a:p>
        </p:txBody>
      </p:sp>
      <p:sp>
        <p:nvSpPr>
          <p:cNvPr id="2" name="Text Placeholder 3">
            <a:extLst>
              <a:ext uri="{FF2B5EF4-FFF2-40B4-BE49-F238E27FC236}">
                <a16:creationId xmlns:a16="http://schemas.microsoft.com/office/drawing/2014/main" id="{F8E08331-39A1-F672-7113-4AEEC0370E53}"/>
              </a:ext>
            </a:extLst>
          </p:cNvPr>
          <p:cNvSpPr>
            <a:spLocks noGrp="1"/>
          </p:cNvSpPr>
          <p:nvPr>
            <p:ph type="body" sz="quarter" idx="11"/>
          </p:nvPr>
        </p:nvSpPr>
        <p:spPr>
          <a:xfrm>
            <a:off x="828675" y="1202400"/>
            <a:ext cx="7500938" cy="255447"/>
          </a:xfrm>
        </p:spPr>
        <p:txBody>
          <a:bodyPr/>
          <a:lstStyle/>
          <a:p>
            <a:r>
              <a:rPr lang="en-IE" sz="2000" b="1" dirty="0">
                <a:solidFill>
                  <a:schemeClr val="accent6">
                    <a:lumMod val="75000"/>
                  </a:schemeClr>
                </a:solidFill>
              </a:rPr>
              <a:t>AREA OF INTEREST</a:t>
            </a:r>
          </a:p>
        </p:txBody>
      </p:sp>
    </p:spTree>
    <p:extLst>
      <p:ext uri="{BB962C8B-B14F-4D97-AF65-F5344CB8AC3E}">
        <p14:creationId xmlns:p14="http://schemas.microsoft.com/office/powerpoint/2010/main" val="37865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412-942D-AC3C-40C4-BBE5E8919D99}"/>
              </a:ext>
            </a:extLst>
          </p:cNvPr>
          <p:cNvSpPr>
            <a:spLocks noGrp="1"/>
          </p:cNvSpPr>
          <p:nvPr>
            <p:ph type="title"/>
          </p:nvPr>
        </p:nvSpPr>
        <p:spPr>
          <a:xfrm>
            <a:off x="821526" y="2487136"/>
            <a:ext cx="7500939" cy="561600"/>
          </a:xfrm>
        </p:spPr>
        <p:txBody>
          <a:bodyPr/>
          <a:lstStyle/>
          <a:p>
            <a:pPr algn="ctr"/>
            <a:r>
              <a:rPr lang="en-IE" dirty="0"/>
              <a:t>Demo</a:t>
            </a:r>
          </a:p>
        </p:txBody>
      </p:sp>
      <p:sp>
        <p:nvSpPr>
          <p:cNvPr id="8" name="TextBox 7">
            <a:extLst>
              <a:ext uri="{FF2B5EF4-FFF2-40B4-BE49-F238E27FC236}">
                <a16:creationId xmlns:a16="http://schemas.microsoft.com/office/drawing/2014/main" id="{3E369DED-044D-F87F-7400-7ABA9FC58AE4}"/>
              </a:ext>
            </a:extLst>
          </p:cNvPr>
          <p:cNvSpPr txBox="1"/>
          <p:nvPr/>
        </p:nvSpPr>
        <p:spPr>
          <a:xfrm>
            <a:off x="1775292" y="3059668"/>
            <a:ext cx="5593405" cy="369332"/>
          </a:xfrm>
          <a:prstGeom prst="rect">
            <a:avLst/>
          </a:prstGeom>
          <a:noFill/>
        </p:spPr>
        <p:txBody>
          <a:bodyPr wrap="square">
            <a:spAutoFit/>
          </a:bodyPr>
          <a:lstStyle/>
          <a:p>
            <a:pPr algn="ctr"/>
            <a:r>
              <a:rPr lang="en-US" dirty="0">
                <a:solidFill>
                  <a:schemeClr val="tx2"/>
                </a:solidFill>
                <a:hlinkClick r:id="rId3">
                  <a:extLst>
                    <a:ext uri="{A12FA001-AC4F-418D-AE19-62706E023703}">
                      <ahyp:hlinkClr xmlns:ahyp="http://schemas.microsoft.com/office/drawing/2018/hyperlinkcolor" val="tx"/>
                    </a:ext>
                  </a:extLst>
                </a:hlinkClick>
              </a:rPr>
              <a:t>https://microworld-dissertation-tcd.vercel.app/</a:t>
            </a:r>
            <a:r>
              <a:rPr lang="en-US" dirty="0">
                <a:solidFill>
                  <a:schemeClr val="tx2"/>
                </a:solidFill>
              </a:rPr>
              <a:t> </a:t>
            </a:r>
          </a:p>
        </p:txBody>
      </p:sp>
    </p:spTree>
    <p:extLst>
      <p:ext uri="{BB962C8B-B14F-4D97-AF65-F5344CB8AC3E}">
        <p14:creationId xmlns:p14="http://schemas.microsoft.com/office/powerpoint/2010/main" val="151208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B7901F2-15F3-B58F-0202-9C8CEF96B03E}"/>
              </a:ext>
            </a:extLst>
          </p:cNvPr>
          <p:cNvSpPr>
            <a:spLocks noGrp="1"/>
          </p:cNvSpPr>
          <p:nvPr>
            <p:ph type="title"/>
          </p:nvPr>
        </p:nvSpPr>
        <p:spPr/>
        <p:txBody>
          <a:bodyPr/>
          <a:lstStyle/>
          <a:p>
            <a:r>
              <a:rPr lang="en-IE" dirty="0"/>
              <a:t>Evaluation</a:t>
            </a:r>
          </a:p>
        </p:txBody>
      </p:sp>
      <p:sp>
        <p:nvSpPr>
          <p:cNvPr id="3" name="Text Main">
            <a:extLst>
              <a:ext uri="{FF2B5EF4-FFF2-40B4-BE49-F238E27FC236}">
                <a16:creationId xmlns:a16="http://schemas.microsoft.com/office/drawing/2014/main" id="{867A0D7D-E8B0-D5E6-6213-149E8D9E4378}"/>
              </a:ext>
            </a:extLst>
          </p:cNvPr>
          <p:cNvSpPr>
            <a:spLocks noGrp="1"/>
          </p:cNvSpPr>
          <p:nvPr>
            <p:ph type="body" sz="quarter" idx="10"/>
          </p:nvPr>
        </p:nvSpPr>
        <p:spPr>
          <a:xfrm>
            <a:off x="828674" y="1476000"/>
            <a:ext cx="3743326" cy="4760677"/>
          </a:xfrm>
        </p:spPr>
        <p:txBody>
          <a:bodyPr/>
          <a:lstStyle/>
          <a:p>
            <a:pPr algn="just"/>
            <a:r>
              <a:rPr lang="en-IE" sz="1900" b="0" dirty="0">
                <a:latin typeface="+mj-lt"/>
              </a:rPr>
              <a:t>The </a:t>
            </a:r>
            <a:r>
              <a:rPr lang="en-IE" sz="1900" b="0" dirty="0" err="1">
                <a:latin typeface="+mj-lt"/>
              </a:rPr>
              <a:t>Mycroforest</a:t>
            </a:r>
            <a:r>
              <a:rPr lang="en-IE" sz="1900" b="0" dirty="0">
                <a:latin typeface="+mj-lt"/>
              </a:rPr>
              <a:t> teaching tool was used for a 2-hour session with (n=10) Transition Year students on the </a:t>
            </a:r>
            <a:r>
              <a:rPr lang="en-IE" sz="1900" b="0" dirty="0">
                <a:latin typeface="+mj-lt"/>
                <a:hlinkClick r:id="rId3"/>
              </a:rPr>
              <a:t>TAP Bridge2College Programme</a:t>
            </a:r>
            <a:r>
              <a:rPr lang="en-IE" sz="1900" b="0" dirty="0">
                <a:latin typeface="+mj-lt"/>
              </a:rPr>
              <a:t>.</a:t>
            </a:r>
          </a:p>
          <a:p>
            <a:pPr algn="just"/>
            <a:r>
              <a:rPr lang="en-IE" sz="1900" b="0" u="sng" dirty="0">
                <a:latin typeface="+mj-lt"/>
              </a:rPr>
              <a:t>Learning Activity:</a:t>
            </a:r>
          </a:p>
          <a:p>
            <a:pPr marL="457200" indent="-457200" algn="just">
              <a:spcBef>
                <a:spcPts val="0"/>
              </a:spcBef>
              <a:buAutoNum type="arabicPeriod"/>
            </a:pPr>
            <a:r>
              <a:rPr lang="en-IE" sz="1900" b="0" dirty="0">
                <a:latin typeface="+mj-lt"/>
              </a:rPr>
              <a:t>Introduction (explanation by tutors and a short </a:t>
            </a:r>
            <a:r>
              <a:rPr lang="en-IE" sz="1900" b="0" dirty="0">
                <a:solidFill>
                  <a:schemeClr val="tx2"/>
                </a:solidFill>
                <a:latin typeface="+mj-lt"/>
                <a:hlinkClick r:id="rId4">
                  <a:extLst>
                    <a:ext uri="{A12FA001-AC4F-418D-AE19-62706E023703}">
                      <ahyp:hlinkClr xmlns:ahyp="http://schemas.microsoft.com/office/drawing/2018/hyperlinkcolor" val="tx"/>
                    </a:ext>
                  </a:extLst>
                </a:hlinkClick>
              </a:rPr>
              <a:t>video</a:t>
            </a:r>
            <a:r>
              <a:rPr lang="en-IE" sz="1900" b="0" dirty="0">
                <a:latin typeface="+mj-lt"/>
              </a:rPr>
              <a:t>).</a:t>
            </a:r>
          </a:p>
          <a:p>
            <a:pPr marL="457200" indent="-457200" algn="just">
              <a:spcBef>
                <a:spcPts val="0"/>
              </a:spcBef>
              <a:buAutoNum type="arabicPeriod"/>
            </a:pPr>
            <a:r>
              <a:rPr lang="en-IE" sz="1900" b="0" dirty="0">
                <a:latin typeface="+mj-lt"/>
              </a:rPr>
              <a:t>Challenge 1 – Maximize income.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Challenge 2 – Maximize carbon capture.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Questionnaire – UIUX (PSSUQ), educational experience, attitude towards climate change.</a:t>
            </a:r>
          </a:p>
        </p:txBody>
      </p:sp>
      <p:sp>
        <p:nvSpPr>
          <p:cNvPr id="7" name="Text Placeholder 3">
            <a:extLst>
              <a:ext uri="{FF2B5EF4-FFF2-40B4-BE49-F238E27FC236}">
                <a16:creationId xmlns:a16="http://schemas.microsoft.com/office/drawing/2014/main" id="{D6F39A31-C6B1-18B6-676F-D2BEBCE31403}"/>
              </a:ext>
            </a:extLst>
          </p:cNvPr>
          <p:cNvSpPr>
            <a:spLocks noGrp="1"/>
          </p:cNvSpPr>
          <p:nvPr>
            <p:ph type="body" sz="quarter" idx="11"/>
          </p:nvPr>
        </p:nvSpPr>
        <p:spPr>
          <a:xfrm>
            <a:off x="828675" y="914400"/>
            <a:ext cx="7500938" cy="276225"/>
          </a:xfrm>
        </p:spPr>
        <p:txBody>
          <a:bodyPr/>
          <a:lstStyle/>
          <a:p>
            <a:r>
              <a:rPr lang="en-GB" sz="1800" b="1" dirty="0">
                <a:solidFill>
                  <a:schemeClr val="tx2"/>
                </a:solidFill>
              </a:rPr>
              <a:t>BRIDGE TO COLLEGE LEARNING SESSION</a:t>
            </a:r>
            <a:endParaRPr lang="en-US" sz="1800" b="1" dirty="0">
              <a:solidFill>
                <a:schemeClr val="tx2"/>
              </a:solidFill>
            </a:endParaRPr>
          </a:p>
        </p:txBody>
      </p:sp>
      <p:grpSp>
        <p:nvGrpSpPr>
          <p:cNvPr id="13" name="Group 12">
            <a:extLst>
              <a:ext uri="{FF2B5EF4-FFF2-40B4-BE49-F238E27FC236}">
                <a16:creationId xmlns:a16="http://schemas.microsoft.com/office/drawing/2014/main" id="{86DB5556-1881-A3E7-9726-518C3FC541D4}"/>
              </a:ext>
            </a:extLst>
          </p:cNvPr>
          <p:cNvGrpSpPr/>
          <p:nvPr/>
        </p:nvGrpSpPr>
        <p:grpSpPr>
          <a:xfrm>
            <a:off x="5013512" y="213116"/>
            <a:ext cx="3954642" cy="6070453"/>
            <a:chOff x="5189358" y="166224"/>
            <a:chExt cx="3954642" cy="6070453"/>
          </a:xfrm>
        </p:grpSpPr>
        <p:pic>
          <p:nvPicPr>
            <p:cNvPr id="5" name="Picture 4" descr="A group of people looking at a computer&#10;&#10;Description automatically generated">
              <a:extLst>
                <a:ext uri="{FF2B5EF4-FFF2-40B4-BE49-F238E27FC236}">
                  <a16:creationId xmlns:a16="http://schemas.microsoft.com/office/drawing/2014/main" id="{E9EE7809-7219-844E-FFD0-7C1F001653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531" r="-227" b="33904"/>
            <a:stretch/>
          </p:blipFill>
          <p:spPr>
            <a:xfrm>
              <a:off x="5189358" y="166224"/>
              <a:ext cx="3954642" cy="1496351"/>
            </a:xfrm>
            <a:prstGeom prst="roundRect">
              <a:avLst/>
            </a:prstGeom>
          </p:spPr>
        </p:pic>
        <p:pic>
          <p:nvPicPr>
            <p:cNvPr id="10" name="Picture 9" descr="A group of people sitting at a table with computers&#10;&#10;Description automatically generated">
              <a:extLst>
                <a:ext uri="{FF2B5EF4-FFF2-40B4-BE49-F238E27FC236}">
                  <a16:creationId xmlns:a16="http://schemas.microsoft.com/office/drawing/2014/main" id="{0E57E631-9D51-135D-A17D-4187ACEE52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529" t="25840" b="5565"/>
            <a:stretch/>
          </p:blipFill>
          <p:spPr>
            <a:xfrm>
              <a:off x="5189358" y="3856337"/>
              <a:ext cx="3954641" cy="2380340"/>
            </a:xfrm>
            <a:prstGeom prst="roundRect">
              <a:avLst/>
            </a:prstGeom>
          </p:spPr>
        </p:pic>
        <p:pic>
          <p:nvPicPr>
            <p:cNvPr id="12" name="Picture 11" descr="Two people sitting at a desk with computers&#10;&#10;Description automatically generated">
              <a:extLst>
                <a:ext uri="{FF2B5EF4-FFF2-40B4-BE49-F238E27FC236}">
                  <a16:creationId xmlns:a16="http://schemas.microsoft.com/office/drawing/2014/main" id="{DEB533C8-EFD8-C263-76DC-222AED912F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632" t="18969" r="4918" b="29178"/>
            <a:stretch/>
          </p:blipFill>
          <p:spPr>
            <a:xfrm>
              <a:off x="5189359" y="1869968"/>
              <a:ext cx="3954641" cy="1778976"/>
            </a:xfrm>
            <a:prstGeom prst="roundRect">
              <a:avLst/>
            </a:prstGeom>
          </p:spPr>
        </p:pic>
      </p:grpSp>
    </p:spTree>
    <p:extLst>
      <p:ext uri="{BB962C8B-B14F-4D97-AF65-F5344CB8AC3E}">
        <p14:creationId xmlns:p14="http://schemas.microsoft.com/office/powerpoint/2010/main" val="367345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55DD-C64E-D35E-DDBF-17D149E02418}"/>
              </a:ext>
            </a:extLst>
          </p:cNvPr>
          <p:cNvSpPr>
            <a:spLocks noGrp="1"/>
          </p:cNvSpPr>
          <p:nvPr>
            <p:ph type="title"/>
          </p:nvPr>
        </p:nvSpPr>
        <p:spPr/>
        <p:txBody>
          <a:bodyPr/>
          <a:lstStyle/>
          <a:p>
            <a:r>
              <a:rPr lang="en-IE" dirty="0"/>
              <a:t>Evaluation Results</a:t>
            </a:r>
            <a:endParaRPr lang="en-US" dirty="0"/>
          </a:p>
        </p:txBody>
      </p:sp>
      <p:sp>
        <p:nvSpPr>
          <p:cNvPr id="4" name="Text Placeholder 3">
            <a:extLst>
              <a:ext uri="{FF2B5EF4-FFF2-40B4-BE49-F238E27FC236}">
                <a16:creationId xmlns:a16="http://schemas.microsoft.com/office/drawing/2014/main" id="{D7CC93B5-37DD-ACC2-30CB-968E69BD462F}"/>
              </a:ext>
            </a:extLst>
          </p:cNvPr>
          <p:cNvSpPr>
            <a:spLocks noGrp="1"/>
          </p:cNvSpPr>
          <p:nvPr>
            <p:ph type="body" sz="quarter" idx="11"/>
          </p:nvPr>
        </p:nvSpPr>
        <p:spPr/>
        <p:txBody>
          <a:bodyPr/>
          <a:lstStyle/>
          <a:p>
            <a:r>
              <a:rPr lang="en-GB" sz="1800" b="1" dirty="0">
                <a:solidFill>
                  <a:schemeClr val="tx2"/>
                </a:solidFill>
              </a:rPr>
              <a:t>BRIDGE TO COLLEGE LEARNING SESSION</a:t>
            </a:r>
            <a:endParaRPr lang="en-US" sz="1800" b="1" dirty="0">
              <a:solidFill>
                <a:schemeClr val="tx2"/>
              </a:solidFill>
            </a:endParaRPr>
          </a:p>
        </p:txBody>
      </p:sp>
      <p:sp>
        <p:nvSpPr>
          <p:cNvPr id="6" name="TextBox 5">
            <a:extLst>
              <a:ext uri="{FF2B5EF4-FFF2-40B4-BE49-F238E27FC236}">
                <a16:creationId xmlns:a16="http://schemas.microsoft.com/office/drawing/2014/main" id="{9C4FA36A-EFA9-5EB2-ABFD-801F289FC217}"/>
              </a:ext>
            </a:extLst>
          </p:cNvPr>
          <p:cNvSpPr txBox="1"/>
          <p:nvPr/>
        </p:nvSpPr>
        <p:spPr>
          <a:xfrm>
            <a:off x="6358434" y="452534"/>
            <a:ext cx="1971180" cy="369332"/>
          </a:xfrm>
          <a:prstGeom prst="rect">
            <a:avLst/>
          </a:prstGeom>
          <a:noFill/>
        </p:spPr>
        <p:txBody>
          <a:bodyPr wrap="square">
            <a:spAutoFit/>
          </a:bodyPr>
          <a:lstStyle/>
          <a:p>
            <a:pPr algn="ctr"/>
            <a:r>
              <a:rPr lang="en-GB" b="1" i="1" dirty="0">
                <a:solidFill>
                  <a:schemeClr val="tx2"/>
                </a:solidFill>
              </a:rPr>
              <a:t>LARGELY POSITIVE</a:t>
            </a:r>
            <a:endParaRPr lang="en-US" b="1" i="1" dirty="0">
              <a:solidFill>
                <a:schemeClr val="tx2"/>
              </a:solidFill>
            </a:endParaRPr>
          </a:p>
        </p:txBody>
      </p:sp>
      <p:grpSp>
        <p:nvGrpSpPr>
          <p:cNvPr id="55" name="Group 54">
            <a:extLst>
              <a:ext uri="{FF2B5EF4-FFF2-40B4-BE49-F238E27FC236}">
                <a16:creationId xmlns:a16="http://schemas.microsoft.com/office/drawing/2014/main" id="{01A1965F-2ABD-B431-B323-C7AED947691F}"/>
              </a:ext>
            </a:extLst>
          </p:cNvPr>
          <p:cNvGrpSpPr/>
          <p:nvPr/>
        </p:nvGrpSpPr>
        <p:grpSpPr>
          <a:xfrm>
            <a:off x="0" y="1553063"/>
            <a:ext cx="4756746" cy="2160000"/>
            <a:chOff x="91086" y="1316079"/>
            <a:chExt cx="4756746" cy="2160000"/>
          </a:xfrm>
        </p:grpSpPr>
        <p:pic>
          <p:nvPicPr>
            <p:cNvPr id="37" name="Picture 36" descr="Well Done Chicken">
              <a:extLst>
                <a:ext uri="{FF2B5EF4-FFF2-40B4-BE49-F238E27FC236}">
                  <a16:creationId xmlns:a16="http://schemas.microsoft.com/office/drawing/2014/main" id="{509ED54C-E1D7-AFEA-A3A5-E33B1ACB1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6" y="1316079"/>
              <a:ext cx="2160000" cy="2160000"/>
            </a:xfrm>
            <a:prstGeom prst="rect">
              <a:avLst/>
            </a:prstGeom>
          </p:spPr>
        </p:pic>
        <p:grpSp>
          <p:nvGrpSpPr>
            <p:cNvPr id="49" name="Group 48">
              <a:extLst>
                <a:ext uri="{FF2B5EF4-FFF2-40B4-BE49-F238E27FC236}">
                  <a16:creationId xmlns:a16="http://schemas.microsoft.com/office/drawing/2014/main" id="{AD508933-E888-0FC4-B6B3-435DACEAF0E5}"/>
                </a:ext>
              </a:extLst>
            </p:cNvPr>
            <p:cNvGrpSpPr/>
            <p:nvPr/>
          </p:nvGrpSpPr>
          <p:grpSpPr>
            <a:xfrm>
              <a:off x="1393069" y="1521026"/>
              <a:ext cx="3454763" cy="1755419"/>
              <a:chOff x="1558913" y="1456949"/>
              <a:chExt cx="3454763" cy="1755419"/>
            </a:xfrm>
          </p:grpSpPr>
          <p:sp>
            <p:nvSpPr>
              <p:cNvPr id="40" name="TextBox 39">
                <a:extLst>
                  <a:ext uri="{FF2B5EF4-FFF2-40B4-BE49-F238E27FC236}">
                    <a16:creationId xmlns:a16="http://schemas.microsoft.com/office/drawing/2014/main" id="{D7FE244F-90C2-E648-4CFC-9DCF8C4477EC}"/>
                  </a:ext>
                </a:extLst>
              </p:cNvPr>
              <p:cNvSpPr txBox="1"/>
              <p:nvPr/>
            </p:nvSpPr>
            <p:spPr>
              <a:xfrm>
                <a:off x="2353570" y="1456949"/>
                <a:ext cx="1164773" cy="369332"/>
              </a:xfrm>
              <a:prstGeom prst="rect">
                <a:avLst/>
              </a:prstGeom>
              <a:noFill/>
            </p:spPr>
            <p:txBody>
              <a:bodyPr wrap="square" rtlCol="0">
                <a:spAutoFit/>
              </a:bodyPr>
              <a:lstStyle/>
              <a:p>
                <a:pPr algn="ctr"/>
                <a:r>
                  <a:rPr lang="en-GB" b="1" dirty="0">
                    <a:solidFill>
                      <a:srgbClr val="00B050"/>
                    </a:solidFill>
                  </a:rPr>
                  <a:t>“Simple”</a:t>
                </a:r>
                <a:endParaRPr lang="en-US" b="1" dirty="0">
                  <a:solidFill>
                    <a:srgbClr val="00B050"/>
                  </a:solidFill>
                </a:endParaRPr>
              </a:p>
            </p:txBody>
          </p:sp>
          <p:sp>
            <p:nvSpPr>
              <p:cNvPr id="41" name="TextBox 40">
                <a:extLst>
                  <a:ext uri="{FF2B5EF4-FFF2-40B4-BE49-F238E27FC236}">
                    <a16:creationId xmlns:a16="http://schemas.microsoft.com/office/drawing/2014/main" id="{C13B6AAA-9D7F-B27F-BF38-2A90E06AD6B6}"/>
                  </a:ext>
                </a:extLst>
              </p:cNvPr>
              <p:cNvSpPr txBox="1"/>
              <p:nvPr/>
            </p:nvSpPr>
            <p:spPr>
              <a:xfrm>
                <a:off x="1558913" y="1456949"/>
                <a:ext cx="794657" cy="369332"/>
              </a:xfrm>
              <a:prstGeom prst="rect">
                <a:avLst/>
              </a:prstGeom>
              <a:noFill/>
            </p:spPr>
            <p:txBody>
              <a:bodyPr wrap="square" rtlCol="0">
                <a:spAutoFit/>
              </a:bodyPr>
              <a:lstStyle/>
              <a:p>
                <a:pPr algn="ctr"/>
                <a:r>
                  <a:rPr lang="en-GB" b="1" dirty="0">
                    <a:solidFill>
                      <a:srgbClr val="00B050"/>
                    </a:solidFill>
                  </a:rPr>
                  <a:t>“Fun”</a:t>
                </a:r>
                <a:endParaRPr lang="en-US" b="1" dirty="0">
                  <a:solidFill>
                    <a:srgbClr val="00B050"/>
                  </a:solidFill>
                </a:endParaRPr>
              </a:p>
            </p:txBody>
          </p:sp>
          <p:sp>
            <p:nvSpPr>
              <p:cNvPr id="42" name="TextBox 41">
                <a:extLst>
                  <a:ext uri="{FF2B5EF4-FFF2-40B4-BE49-F238E27FC236}">
                    <a16:creationId xmlns:a16="http://schemas.microsoft.com/office/drawing/2014/main" id="{0D090B36-B8F0-2A8A-1237-2AD8AFBD7F42}"/>
                  </a:ext>
                </a:extLst>
              </p:cNvPr>
              <p:cNvSpPr txBox="1"/>
              <p:nvPr/>
            </p:nvSpPr>
            <p:spPr>
              <a:xfrm>
                <a:off x="1685189" y="1806545"/>
                <a:ext cx="3325588" cy="646331"/>
              </a:xfrm>
              <a:prstGeom prst="rect">
                <a:avLst/>
              </a:prstGeom>
              <a:noFill/>
            </p:spPr>
            <p:txBody>
              <a:bodyPr wrap="square" rtlCol="0">
                <a:spAutoFit/>
              </a:bodyPr>
              <a:lstStyle/>
              <a:p>
                <a:pPr algn="ctr"/>
                <a:r>
                  <a:rPr lang="en-GB" b="1" dirty="0">
                    <a:solidFill>
                      <a:srgbClr val="00B050"/>
                    </a:solidFill>
                  </a:rPr>
                  <a:t>“Clearly showed us how forestry</a:t>
                </a:r>
              </a:p>
              <a:p>
                <a:pPr algn="ctr"/>
                <a:r>
                  <a:rPr lang="en-GB" b="1" dirty="0">
                    <a:solidFill>
                      <a:srgbClr val="00B050"/>
                    </a:solidFill>
                  </a:rPr>
                  <a:t>affects CO2 emissions.”</a:t>
                </a:r>
                <a:endParaRPr lang="en-US" b="1" dirty="0">
                  <a:solidFill>
                    <a:srgbClr val="00B050"/>
                  </a:solidFill>
                </a:endParaRPr>
              </a:p>
            </p:txBody>
          </p:sp>
          <p:sp>
            <p:nvSpPr>
              <p:cNvPr id="43" name="TextBox 42">
                <a:extLst>
                  <a:ext uri="{FF2B5EF4-FFF2-40B4-BE49-F238E27FC236}">
                    <a16:creationId xmlns:a16="http://schemas.microsoft.com/office/drawing/2014/main" id="{8DAD669F-525A-85B9-F331-D50C66D29318}"/>
                  </a:ext>
                </a:extLst>
              </p:cNvPr>
              <p:cNvSpPr txBox="1"/>
              <p:nvPr/>
            </p:nvSpPr>
            <p:spPr>
              <a:xfrm>
                <a:off x="3432117" y="1462190"/>
                <a:ext cx="1581559" cy="369332"/>
              </a:xfrm>
              <a:prstGeom prst="rect">
                <a:avLst/>
              </a:prstGeom>
              <a:noFill/>
            </p:spPr>
            <p:txBody>
              <a:bodyPr wrap="square" rtlCol="0">
                <a:spAutoFit/>
              </a:bodyPr>
              <a:lstStyle/>
              <a:p>
                <a:pPr algn="ctr"/>
                <a:r>
                  <a:rPr lang="en-GB" b="1" dirty="0">
                    <a:solidFill>
                      <a:srgbClr val="00B050"/>
                    </a:solidFill>
                  </a:rPr>
                  <a:t>“Easy to use.”</a:t>
                </a:r>
                <a:endParaRPr lang="en-US" b="1" dirty="0">
                  <a:solidFill>
                    <a:srgbClr val="00B050"/>
                  </a:solidFill>
                </a:endParaRPr>
              </a:p>
            </p:txBody>
          </p:sp>
          <p:sp>
            <p:nvSpPr>
              <p:cNvPr id="45" name="TextBox 44">
                <a:extLst>
                  <a:ext uri="{FF2B5EF4-FFF2-40B4-BE49-F238E27FC236}">
                    <a16:creationId xmlns:a16="http://schemas.microsoft.com/office/drawing/2014/main" id="{E6E61BB2-8555-C5F5-2C6D-DDD1995823F7}"/>
                  </a:ext>
                </a:extLst>
              </p:cNvPr>
              <p:cNvSpPr txBox="1"/>
              <p:nvPr/>
            </p:nvSpPr>
            <p:spPr>
              <a:xfrm>
                <a:off x="2142175" y="2463290"/>
                <a:ext cx="2035629" cy="369332"/>
              </a:xfrm>
              <a:prstGeom prst="rect">
                <a:avLst/>
              </a:prstGeom>
              <a:noFill/>
            </p:spPr>
            <p:txBody>
              <a:bodyPr wrap="square">
                <a:spAutoFit/>
              </a:bodyPr>
              <a:lstStyle/>
              <a:p>
                <a:pPr algn="ctr"/>
                <a:r>
                  <a:rPr lang="en-US" b="1" dirty="0">
                    <a:solidFill>
                      <a:srgbClr val="00B050"/>
                    </a:solidFill>
                  </a:rPr>
                  <a:t>“Very Informative”</a:t>
                </a:r>
              </a:p>
            </p:txBody>
          </p:sp>
          <p:sp>
            <p:nvSpPr>
              <p:cNvPr id="46" name="TextBox 45">
                <a:extLst>
                  <a:ext uri="{FF2B5EF4-FFF2-40B4-BE49-F238E27FC236}">
                    <a16:creationId xmlns:a16="http://schemas.microsoft.com/office/drawing/2014/main" id="{B38BC2DA-7DC8-1D82-319D-48B79D9D7B4F}"/>
                  </a:ext>
                </a:extLst>
              </p:cNvPr>
              <p:cNvSpPr txBox="1"/>
              <p:nvPr/>
            </p:nvSpPr>
            <p:spPr>
              <a:xfrm>
                <a:off x="2125860" y="2843036"/>
                <a:ext cx="2388669" cy="369332"/>
              </a:xfrm>
              <a:prstGeom prst="rect">
                <a:avLst/>
              </a:prstGeom>
              <a:noFill/>
            </p:spPr>
            <p:txBody>
              <a:bodyPr wrap="square">
                <a:spAutoFit/>
              </a:bodyPr>
              <a:lstStyle/>
              <a:p>
                <a:pPr algn="ctr"/>
                <a:r>
                  <a:rPr lang="en-US" b="1" dirty="0">
                    <a:solidFill>
                      <a:srgbClr val="00B050"/>
                    </a:solidFill>
                  </a:rPr>
                  <a:t>“How forestry works.”</a:t>
                </a:r>
              </a:p>
            </p:txBody>
          </p:sp>
        </p:grpSp>
      </p:grpSp>
      <p:grpSp>
        <p:nvGrpSpPr>
          <p:cNvPr id="57" name="Group 56">
            <a:extLst>
              <a:ext uri="{FF2B5EF4-FFF2-40B4-BE49-F238E27FC236}">
                <a16:creationId xmlns:a16="http://schemas.microsoft.com/office/drawing/2014/main" id="{36B6AB2A-AA56-D7C2-F873-73E17B627FF0}"/>
              </a:ext>
            </a:extLst>
          </p:cNvPr>
          <p:cNvGrpSpPr/>
          <p:nvPr/>
        </p:nvGrpSpPr>
        <p:grpSpPr>
          <a:xfrm>
            <a:off x="4917108" y="1376266"/>
            <a:ext cx="4226892" cy="2244932"/>
            <a:chOff x="4826022" y="1263187"/>
            <a:chExt cx="4226892" cy="2244932"/>
          </a:xfrm>
        </p:grpSpPr>
        <p:pic>
          <p:nvPicPr>
            <p:cNvPr id="33" name="Picture 32" descr="Not Impressed Chicken">
              <a:extLst>
                <a:ext uri="{FF2B5EF4-FFF2-40B4-BE49-F238E27FC236}">
                  <a16:creationId xmlns:a16="http://schemas.microsoft.com/office/drawing/2014/main" id="{B739A76F-85D0-93AF-4486-3F9618D2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914" y="1348119"/>
              <a:ext cx="2160000" cy="2160000"/>
            </a:xfrm>
            <a:prstGeom prst="rect">
              <a:avLst/>
            </a:prstGeom>
          </p:spPr>
        </p:pic>
        <p:grpSp>
          <p:nvGrpSpPr>
            <p:cNvPr id="53" name="Group 52">
              <a:extLst>
                <a:ext uri="{FF2B5EF4-FFF2-40B4-BE49-F238E27FC236}">
                  <a16:creationId xmlns:a16="http://schemas.microsoft.com/office/drawing/2014/main" id="{65475735-8EE1-BF6A-6548-1DF07DBCFC9A}"/>
                </a:ext>
              </a:extLst>
            </p:cNvPr>
            <p:cNvGrpSpPr/>
            <p:nvPr/>
          </p:nvGrpSpPr>
          <p:grpSpPr>
            <a:xfrm>
              <a:off x="4826022" y="1263187"/>
              <a:ext cx="2572843" cy="2222138"/>
              <a:chOff x="5010586" y="1013561"/>
              <a:chExt cx="2572843" cy="2222138"/>
            </a:xfrm>
          </p:grpSpPr>
          <p:sp>
            <p:nvSpPr>
              <p:cNvPr id="48" name="TextBox 47">
                <a:extLst>
                  <a:ext uri="{FF2B5EF4-FFF2-40B4-BE49-F238E27FC236}">
                    <a16:creationId xmlns:a16="http://schemas.microsoft.com/office/drawing/2014/main" id="{959EA23E-2861-C648-5736-8D3D89737ADF}"/>
                  </a:ext>
                </a:extLst>
              </p:cNvPr>
              <p:cNvSpPr txBox="1"/>
              <p:nvPr/>
            </p:nvSpPr>
            <p:spPr>
              <a:xfrm>
                <a:off x="5296407" y="1357840"/>
                <a:ext cx="1961899" cy="646331"/>
              </a:xfrm>
              <a:prstGeom prst="rect">
                <a:avLst/>
              </a:prstGeom>
              <a:noFill/>
            </p:spPr>
            <p:txBody>
              <a:bodyPr wrap="square">
                <a:spAutoFit/>
              </a:bodyPr>
              <a:lstStyle/>
              <a:p>
                <a:pPr algn="ctr"/>
                <a:r>
                  <a:rPr lang="en-US" b="1" dirty="0">
                    <a:solidFill>
                      <a:srgbClr val="FF0000"/>
                    </a:solidFill>
                  </a:rPr>
                  <a:t>“Add different </a:t>
                </a:r>
              </a:p>
              <a:p>
                <a:pPr algn="ctr"/>
                <a:r>
                  <a:rPr lang="en-US" b="1" dirty="0">
                    <a:solidFill>
                      <a:srgbClr val="FF0000"/>
                    </a:solidFill>
                  </a:rPr>
                  <a:t>scenarios”</a:t>
                </a:r>
              </a:p>
            </p:txBody>
          </p:sp>
          <p:sp>
            <p:nvSpPr>
              <p:cNvPr id="50" name="TextBox 49">
                <a:extLst>
                  <a:ext uri="{FF2B5EF4-FFF2-40B4-BE49-F238E27FC236}">
                    <a16:creationId xmlns:a16="http://schemas.microsoft.com/office/drawing/2014/main" id="{9F1E02C5-EEA4-B223-FF5F-82A8BA0ABAE8}"/>
                  </a:ext>
                </a:extLst>
              </p:cNvPr>
              <p:cNvSpPr txBox="1"/>
              <p:nvPr/>
            </p:nvSpPr>
            <p:spPr>
              <a:xfrm>
                <a:off x="5222287" y="1958206"/>
                <a:ext cx="2149440" cy="369332"/>
              </a:xfrm>
              <a:prstGeom prst="rect">
                <a:avLst/>
              </a:prstGeom>
              <a:noFill/>
            </p:spPr>
            <p:txBody>
              <a:bodyPr wrap="square">
                <a:spAutoFit/>
              </a:bodyPr>
              <a:lstStyle/>
              <a:p>
                <a:pPr algn="ctr"/>
                <a:r>
                  <a:rPr lang="en-US" b="1" dirty="0">
                    <a:solidFill>
                      <a:srgbClr val="FF0000"/>
                    </a:solidFill>
                  </a:rPr>
                  <a:t>“Info hard to find.”</a:t>
                </a:r>
              </a:p>
            </p:txBody>
          </p:sp>
          <p:sp>
            <p:nvSpPr>
              <p:cNvPr id="51" name="TextBox 50">
                <a:extLst>
                  <a:ext uri="{FF2B5EF4-FFF2-40B4-BE49-F238E27FC236}">
                    <a16:creationId xmlns:a16="http://schemas.microsoft.com/office/drawing/2014/main" id="{65D95C31-F02C-9266-25E1-08FFE94F18D2}"/>
                  </a:ext>
                </a:extLst>
              </p:cNvPr>
              <p:cNvSpPr txBox="1"/>
              <p:nvPr/>
            </p:nvSpPr>
            <p:spPr>
              <a:xfrm>
                <a:off x="5010586" y="2312369"/>
                <a:ext cx="2572843" cy="923330"/>
              </a:xfrm>
              <a:prstGeom prst="rect">
                <a:avLst/>
              </a:prstGeom>
              <a:noFill/>
            </p:spPr>
            <p:txBody>
              <a:bodyPr wrap="square">
                <a:spAutoFit/>
              </a:bodyPr>
              <a:lstStyle/>
              <a:p>
                <a:pPr algn="ctr"/>
                <a:r>
                  <a:rPr lang="en-US" b="1" dirty="0">
                    <a:solidFill>
                      <a:srgbClr val="FF0000"/>
                    </a:solidFill>
                  </a:rPr>
                  <a:t>“Make how years and rotation period works clearer.”</a:t>
                </a:r>
              </a:p>
            </p:txBody>
          </p:sp>
          <p:sp>
            <p:nvSpPr>
              <p:cNvPr id="52" name="TextBox 51">
                <a:extLst>
                  <a:ext uri="{FF2B5EF4-FFF2-40B4-BE49-F238E27FC236}">
                    <a16:creationId xmlns:a16="http://schemas.microsoft.com/office/drawing/2014/main" id="{DE6D9111-588C-DED4-9205-4B323E92BA9C}"/>
                  </a:ext>
                </a:extLst>
              </p:cNvPr>
              <p:cNvSpPr txBox="1"/>
              <p:nvPr/>
            </p:nvSpPr>
            <p:spPr>
              <a:xfrm>
                <a:off x="5068065" y="1013561"/>
                <a:ext cx="2457883" cy="369332"/>
              </a:xfrm>
              <a:prstGeom prst="rect">
                <a:avLst/>
              </a:prstGeom>
              <a:noFill/>
            </p:spPr>
            <p:txBody>
              <a:bodyPr wrap="square">
                <a:spAutoFit/>
              </a:bodyPr>
              <a:lstStyle/>
              <a:p>
                <a:pPr algn="ctr"/>
                <a:r>
                  <a:rPr lang="en-US" b="1" dirty="0">
                    <a:solidFill>
                      <a:srgbClr val="FF0000"/>
                    </a:solidFill>
                  </a:rPr>
                  <a:t>“No error messages.”</a:t>
                </a:r>
              </a:p>
            </p:txBody>
          </p:sp>
        </p:grpSp>
      </p:grpSp>
      <p:grpSp>
        <p:nvGrpSpPr>
          <p:cNvPr id="56" name="Group 55">
            <a:extLst>
              <a:ext uri="{FF2B5EF4-FFF2-40B4-BE49-F238E27FC236}">
                <a16:creationId xmlns:a16="http://schemas.microsoft.com/office/drawing/2014/main" id="{04BF98ED-A7A3-8DEC-E4C0-FED89EF6587A}"/>
              </a:ext>
            </a:extLst>
          </p:cNvPr>
          <p:cNvGrpSpPr/>
          <p:nvPr/>
        </p:nvGrpSpPr>
        <p:grpSpPr>
          <a:xfrm>
            <a:off x="0" y="3918010"/>
            <a:ext cx="4616858" cy="2160000"/>
            <a:chOff x="91086" y="3606847"/>
            <a:chExt cx="4616858" cy="2160000"/>
          </a:xfrm>
        </p:grpSpPr>
        <p:pic>
          <p:nvPicPr>
            <p:cNvPr id="35" name="Picture 34" descr="Thumbs Up Chicken">
              <a:extLst>
                <a:ext uri="{FF2B5EF4-FFF2-40B4-BE49-F238E27FC236}">
                  <a16:creationId xmlns:a16="http://schemas.microsoft.com/office/drawing/2014/main" id="{AF15D4B7-339F-AD0B-98C9-4CB7BAE4E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86" y="3606847"/>
              <a:ext cx="2160000" cy="2160000"/>
            </a:xfrm>
            <a:prstGeom prst="rect">
              <a:avLst/>
            </a:prstGeom>
          </p:spPr>
        </p:pic>
        <p:sp>
          <p:nvSpPr>
            <p:cNvPr id="54" name="TextBox 53">
              <a:extLst>
                <a:ext uri="{FF2B5EF4-FFF2-40B4-BE49-F238E27FC236}">
                  <a16:creationId xmlns:a16="http://schemas.microsoft.com/office/drawing/2014/main" id="{36297A0B-D416-912F-C7DB-033982A7A074}"/>
                </a:ext>
              </a:extLst>
            </p:cNvPr>
            <p:cNvSpPr txBox="1"/>
            <p:nvPr/>
          </p:nvSpPr>
          <p:spPr>
            <a:xfrm>
              <a:off x="1600755" y="4086681"/>
              <a:ext cx="3107189" cy="1200329"/>
            </a:xfrm>
            <a:prstGeom prst="rect">
              <a:avLst/>
            </a:prstGeom>
            <a:noFill/>
          </p:spPr>
          <p:txBody>
            <a:bodyPr wrap="square" rtlCol="0">
              <a:spAutoFit/>
            </a:bodyPr>
            <a:lstStyle/>
            <a:p>
              <a:pPr algn="ctr"/>
              <a:r>
                <a:rPr lang="en-GB" b="1" dirty="0">
                  <a:solidFill>
                    <a:srgbClr val="00B050"/>
                  </a:solidFill>
                </a:rPr>
                <a:t>Domain Expert: “Students stumbled upon 2 existing management strategies: Clear Felling &amp; Thinning.”</a:t>
              </a:r>
              <a:endParaRPr lang="en-US" b="1" dirty="0">
                <a:solidFill>
                  <a:srgbClr val="00B050"/>
                </a:solidFill>
              </a:endParaRPr>
            </a:p>
          </p:txBody>
        </p:sp>
      </p:grpSp>
      <p:grpSp>
        <p:nvGrpSpPr>
          <p:cNvPr id="62" name="Takeaways">
            <a:extLst>
              <a:ext uri="{FF2B5EF4-FFF2-40B4-BE49-F238E27FC236}">
                <a16:creationId xmlns:a16="http://schemas.microsoft.com/office/drawing/2014/main" id="{5A79E0F2-42B2-3FF8-5E15-93B69AB91A0B}"/>
              </a:ext>
            </a:extLst>
          </p:cNvPr>
          <p:cNvGrpSpPr/>
          <p:nvPr/>
        </p:nvGrpSpPr>
        <p:grpSpPr>
          <a:xfrm>
            <a:off x="5353727" y="3965477"/>
            <a:ext cx="3661673" cy="2160000"/>
            <a:chOff x="5647975" y="3713066"/>
            <a:chExt cx="3661673" cy="2160000"/>
          </a:xfrm>
        </p:grpSpPr>
        <p:pic>
          <p:nvPicPr>
            <p:cNvPr id="39" name="Picture 38" descr="Wondering Chicken">
              <a:extLst>
                <a:ext uri="{FF2B5EF4-FFF2-40B4-BE49-F238E27FC236}">
                  <a16:creationId xmlns:a16="http://schemas.microsoft.com/office/drawing/2014/main" id="{EBAB8C53-E005-96A5-D308-162CAEB011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9648" y="3713066"/>
              <a:ext cx="2160000" cy="2160000"/>
            </a:xfrm>
            <a:prstGeom prst="rect">
              <a:avLst/>
            </a:prstGeom>
          </p:spPr>
        </p:pic>
        <p:sp>
          <p:nvSpPr>
            <p:cNvPr id="61" name="TextBox 60">
              <a:extLst>
                <a:ext uri="{FF2B5EF4-FFF2-40B4-BE49-F238E27FC236}">
                  <a16:creationId xmlns:a16="http://schemas.microsoft.com/office/drawing/2014/main" id="{08F87F96-959C-67E5-C3CE-EE0F89458EAF}"/>
                </a:ext>
              </a:extLst>
            </p:cNvPr>
            <p:cNvSpPr txBox="1"/>
            <p:nvPr/>
          </p:nvSpPr>
          <p:spPr>
            <a:xfrm>
              <a:off x="5647975" y="4483987"/>
              <a:ext cx="2009413" cy="523220"/>
            </a:xfrm>
            <a:prstGeom prst="rect">
              <a:avLst/>
            </a:prstGeom>
            <a:noFill/>
          </p:spPr>
          <p:txBody>
            <a:bodyPr wrap="square" rtlCol="0">
              <a:spAutoFit/>
            </a:bodyPr>
            <a:lstStyle/>
            <a:p>
              <a:r>
                <a:rPr lang="en-GB" sz="2800" b="1" dirty="0">
                  <a:highlight>
                    <a:srgbClr val="FFFF00"/>
                  </a:highlight>
                </a:rPr>
                <a:t>TAKEAWAYS</a:t>
              </a:r>
              <a:endParaRPr lang="en-US" sz="2800" b="1" dirty="0">
                <a:highlight>
                  <a:srgbClr val="FFFF00"/>
                </a:highlight>
              </a:endParaRPr>
            </a:p>
          </p:txBody>
        </p:sp>
      </p:grpSp>
      <p:sp>
        <p:nvSpPr>
          <p:cNvPr id="59" name="Bg Takeaways">
            <a:extLst>
              <a:ext uri="{FF2B5EF4-FFF2-40B4-BE49-F238E27FC236}">
                <a16:creationId xmlns:a16="http://schemas.microsoft.com/office/drawing/2014/main" id="{9D67E85B-EB53-6BB4-9400-D1553F50D1FD}"/>
              </a:ext>
            </a:extLst>
          </p:cNvPr>
          <p:cNvSpPr/>
          <p:nvPr/>
        </p:nvSpPr>
        <p:spPr>
          <a:xfrm>
            <a:off x="0" y="0"/>
            <a:ext cx="9144000" cy="6858000"/>
          </a:xfrm>
          <a:prstGeom prst="rect">
            <a:avLst/>
          </a:prstGeom>
          <a:solidFill>
            <a:srgbClr val="FFFFFF">
              <a:alpha val="94902"/>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0" name="Text Takeaways">
            <a:extLst>
              <a:ext uri="{FF2B5EF4-FFF2-40B4-BE49-F238E27FC236}">
                <a16:creationId xmlns:a16="http://schemas.microsoft.com/office/drawing/2014/main" id="{BA1F8A1E-8F07-A873-D207-0C73B354876A}"/>
              </a:ext>
            </a:extLst>
          </p:cNvPr>
          <p:cNvSpPr txBox="1"/>
          <p:nvPr/>
        </p:nvSpPr>
        <p:spPr>
          <a:xfrm>
            <a:off x="342900" y="892439"/>
            <a:ext cx="8458200" cy="4832092"/>
          </a:xfrm>
          <a:prstGeom prst="rect">
            <a:avLst/>
          </a:prstGeom>
          <a:noFill/>
        </p:spPr>
        <p:txBody>
          <a:bodyPr wrap="square" rtlCol="0">
            <a:spAutoFit/>
          </a:bodyPr>
          <a:lstStyle/>
          <a:p>
            <a:pPr algn="ctr"/>
            <a:r>
              <a:rPr lang="en-GB" sz="2800" dirty="0">
                <a:solidFill>
                  <a:srgbClr val="00B050"/>
                </a:solidFill>
              </a:rPr>
              <a:t>“Lower CO2” 	“Effect of trees.”	“Comp Science can mix with forestry.”	“Sustainable way doesn't necessarily affect profits.”	“Important to manage forests to do what’s best for the environment”	“Forests are important.” 	“Balance CO2 with money.”	“Research for a good plan to keep CO2 low enough and make money at the same time.”		“Manage CO2 emissions.”	“Try to find the perfect middle ground and think about our world.”	“Plan and manage the forest to make money while keeping CO2 levels low.”	“Think about my life decisions.”</a:t>
            </a:r>
            <a:endParaRPr lang="en-US" sz="2800" dirty="0"/>
          </a:p>
        </p:txBody>
      </p:sp>
    </p:spTree>
    <p:extLst>
      <p:ext uri="{BB962C8B-B14F-4D97-AF65-F5344CB8AC3E}">
        <p14:creationId xmlns:p14="http://schemas.microsoft.com/office/powerpoint/2010/main" val="242351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62"/>
                    </p:tgtEl>
                  </p:cond>
                </p:stCondLst>
                <p:endSync evt="end" delay="0">
                  <p:rtn val="all"/>
                </p:endSync>
                <p:childTnLst>
                  <p:par>
                    <p:cTn id="24" fill="hold">
                      <p:stCondLst>
                        <p:cond delay="0"/>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500"/>
                            </p:stCondLst>
                            <p:childTnLst>
                              <p:par>
                                <p:cTn id="30" presetID="2" presetClass="entr" presetSubtype="1" fill="hold" grpId="0"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fill="hold"/>
                                        <p:tgtEl>
                                          <p:spTgt spid="60"/>
                                        </p:tgtEl>
                                        <p:attrNameLst>
                                          <p:attrName>ppt_x</p:attrName>
                                        </p:attrNameLst>
                                      </p:cBhvr>
                                      <p:tavLst>
                                        <p:tav tm="0">
                                          <p:val>
                                            <p:strVal val="#ppt_x"/>
                                          </p:val>
                                        </p:tav>
                                        <p:tav tm="100000">
                                          <p:val>
                                            <p:strVal val="#ppt_x"/>
                                          </p:val>
                                        </p:tav>
                                      </p:tavLst>
                                    </p:anim>
                                    <p:anim calcmode="lin" valueType="num">
                                      <p:cBhvr additive="base">
                                        <p:cTn id="33"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62"/>
                  </p:tgtEl>
                </p:cond>
              </p:nextCondLst>
            </p:seq>
            <p:seq concurrent="1" nextAc="seek">
              <p:cTn id="34" restart="whenNotActive" fill="hold" evtFilter="cancelBubble" nodeType="interactiveSeq">
                <p:stCondLst>
                  <p:cond evt="onClick" delay="0">
                    <p:tgtEl>
                      <p:spTgt spid="59"/>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9"/>
                                        </p:tgtEl>
                                      </p:cBhvr>
                                    </p:animEffect>
                                    <p:set>
                                      <p:cBhvr>
                                        <p:cTn id="39" dur="1" fill="hold">
                                          <p:stCondLst>
                                            <p:cond delay="499"/>
                                          </p:stCondLst>
                                        </p:cTn>
                                        <p:tgtEl>
                                          <p:spTgt spid="59"/>
                                        </p:tgtEl>
                                        <p:attrNameLst>
                                          <p:attrName>style.visibility</p:attrName>
                                        </p:attrNameLst>
                                      </p:cBhvr>
                                      <p:to>
                                        <p:strVal val="hidden"/>
                                      </p:to>
                                    </p:set>
                                  </p:childTnLst>
                                </p:cTn>
                              </p:par>
                              <p:par>
                                <p:cTn id="40" presetID="2" presetClass="exit" presetSubtype="1" fill="hold" grpId="1" nodeType="withEffect">
                                  <p:stCondLst>
                                    <p:cond delay="0"/>
                                  </p:stCondLst>
                                  <p:childTnLst>
                                    <p:anim calcmode="lin" valueType="num">
                                      <p:cBhvr additive="base">
                                        <p:cTn id="41" dur="500"/>
                                        <p:tgtEl>
                                          <p:spTgt spid="60"/>
                                        </p:tgtEl>
                                        <p:attrNameLst>
                                          <p:attrName>ppt_x</p:attrName>
                                        </p:attrNameLst>
                                      </p:cBhvr>
                                      <p:tavLst>
                                        <p:tav tm="0">
                                          <p:val>
                                            <p:strVal val="ppt_x"/>
                                          </p:val>
                                        </p:tav>
                                        <p:tav tm="100000">
                                          <p:val>
                                            <p:strVal val="ppt_x"/>
                                          </p:val>
                                        </p:tav>
                                      </p:tavLst>
                                    </p:anim>
                                    <p:anim calcmode="lin" valueType="num">
                                      <p:cBhvr additive="base">
                                        <p:cTn id="42" dur="500"/>
                                        <p:tgtEl>
                                          <p:spTgt spid="60"/>
                                        </p:tgtEl>
                                        <p:attrNameLst>
                                          <p:attrName>ppt_y</p:attrName>
                                        </p:attrNameLst>
                                      </p:cBhvr>
                                      <p:tavLst>
                                        <p:tav tm="0">
                                          <p:val>
                                            <p:strVal val="ppt_y"/>
                                          </p:val>
                                        </p:tav>
                                        <p:tav tm="100000">
                                          <p:val>
                                            <p:strVal val="0-ppt_h/2"/>
                                          </p:val>
                                        </p:tav>
                                      </p:tavLst>
                                    </p:anim>
                                    <p:set>
                                      <p:cBhvr>
                                        <p:cTn id="43" dur="1" fill="hold">
                                          <p:stCondLst>
                                            <p:cond delay="499"/>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59"/>
                  </p:tgtEl>
                </p:cond>
              </p:nextCondLst>
            </p:seq>
          </p:childTnLst>
        </p:cTn>
      </p:par>
    </p:tnLst>
    <p:bldLst>
      <p:bldP spid="59" grpId="0" animBg="1"/>
      <p:bldP spid="59" grpId="1" animBg="1"/>
      <p:bldP spid="60" grpId="0"/>
      <p:bldP spid="6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B793-6492-8551-9446-AAE8033A0D84}"/>
              </a:ext>
            </a:extLst>
          </p:cNvPr>
          <p:cNvSpPr>
            <a:spLocks noGrp="1"/>
          </p:cNvSpPr>
          <p:nvPr>
            <p:ph type="title"/>
          </p:nvPr>
        </p:nvSpPr>
        <p:spPr/>
        <p:txBody>
          <a:bodyPr/>
          <a:lstStyle/>
          <a:p>
            <a:r>
              <a:rPr lang="en-IE" dirty="0"/>
              <a:t>What did I learn?</a:t>
            </a:r>
          </a:p>
        </p:txBody>
      </p:sp>
      <p:sp>
        <p:nvSpPr>
          <p:cNvPr id="6" name="Rectangle: Rounded Corners 5">
            <a:extLst>
              <a:ext uri="{FF2B5EF4-FFF2-40B4-BE49-F238E27FC236}">
                <a16:creationId xmlns:a16="http://schemas.microsoft.com/office/drawing/2014/main" id="{31ABA6A4-2A54-90C8-0E39-8B0C46B0BAD8}"/>
              </a:ext>
            </a:extLst>
          </p:cNvPr>
          <p:cNvSpPr/>
          <p:nvPr/>
        </p:nvSpPr>
        <p:spPr>
          <a:xfrm>
            <a:off x="828675" y="11014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URGENCY OF NEED FOR ACTION AGAINST RAPID CLIMATE CHANGE</a:t>
            </a:r>
            <a:endParaRPr lang="en-US" sz="1600" i="1" dirty="0">
              <a:solidFill>
                <a:schemeClr val="tx1"/>
              </a:solidFill>
            </a:endParaRPr>
          </a:p>
        </p:txBody>
      </p:sp>
      <p:sp>
        <p:nvSpPr>
          <p:cNvPr id="7" name="Rectangle: Rounded Corners 6">
            <a:extLst>
              <a:ext uri="{FF2B5EF4-FFF2-40B4-BE49-F238E27FC236}">
                <a16:creationId xmlns:a16="http://schemas.microsoft.com/office/drawing/2014/main" id="{A956C9D4-9382-D3FA-CB38-24528D54F7E8}"/>
              </a:ext>
            </a:extLst>
          </p:cNvPr>
          <p:cNvSpPr/>
          <p:nvPr/>
        </p:nvSpPr>
        <p:spPr>
          <a:xfrm>
            <a:off x="828674" y="1807341"/>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FORESTY PRACTICES, INCOME STREAMS, AND ROLE OF FORESTS AS CARBON SINKS</a:t>
            </a:r>
            <a:endParaRPr lang="en-US" sz="1600" i="1" dirty="0">
              <a:solidFill>
                <a:schemeClr val="tx1"/>
              </a:solidFill>
            </a:endParaRPr>
          </a:p>
        </p:txBody>
      </p:sp>
      <p:sp>
        <p:nvSpPr>
          <p:cNvPr id="8" name="Rectangle: Rounded Corners 7">
            <a:extLst>
              <a:ext uri="{FF2B5EF4-FFF2-40B4-BE49-F238E27FC236}">
                <a16:creationId xmlns:a16="http://schemas.microsoft.com/office/drawing/2014/main" id="{9084AB01-EC0C-F466-1A2D-FAAE2EE624B8}"/>
              </a:ext>
            </a:extLst>
          </p:cNvPr>
          <p:cNvSpPr/>
          <p:nvPr/>
        </p:nvSpPr>
        <p:spPr>
          <a:xfrm>
            <a:off x="828674" y="2513216"/>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FEATURES OF EFFECTIVE EDUCATIONAL TOOLS</a:t>
            </a:r>
            <a:endParaRPr lang="en-US" sz="1600" i="1" dirty="0">
              <a:solidFill>
                <a:schemeClr val="tx1"/>
              </a:solidFill>
            </a:endParaRPr>
          </a:p>
        </p:txBody>
      </p:sp>
      <p:sp>
        <p:nvSpPr>
          <p:cNvPr id="9" name="Rectangle: Rounded Corners 8">
            <a:extLst>
              <a:ext uri="{FF2B5EF4-FFF2-40B4-BE49-F238E27FC236}">
                <a16:creationId xmlns:a16="http://schemas.microsoft.com/office/drawing/2014/main" id="{4061925F-5B57-CC13-805C-7F5E6DAC63AA}"/>
              </a:ext>
            </a:extLst>
          </p:cNvPr>
          <p:cNvSpPr/>
          <p:nvPr/>
        </p:nvSpPr>
        <p:spPr>
          <a:xfrm>
            <a:off x="828674" y="3219091"/>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OBJECT ORIENTED PROGRAMMING IN JAVASCRIPT</a:t>
            </a:r>
            <a:endParaRPr lang="en-US" sz="1600" i="1" dirty="0">
              <a:solidFill>
                <a:schemeClr val="tx1"/>
              </a:solidFill>
            </a:endParaRPr>
          </a:p>
        </p:txBody>
      </p:sp>
      <p:sp>
        <p:nvSpPr>
          <p:cNvPr id="10" name="Rectangle: Rounded Corners 9">
            <a:extLst>
              <a:ext uri="{FF2B5EF4-FFF2-40B4-BE49-F238E27FC236}">
                <a16:creationId xmlns:a16="http://schemas.microsoft.com/office/drawing/2014/main" id="{7B8EE7C6-C63B-0054-76BE-36E040EFB243}"/>
              </a:ext>
            </a:extLst>
          </p:cNvPr>
          <p:cNvSpPr/>
          <p:nvPr/>
        </p:nvSpPr>
        <p:spPr>
          <a:xfrm>
            <a:off x="828674" y="39249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IMPORTANCE OF DOCUMENTATION &amp; SOFTWARE DEVELOPMENT BEST PRACTICES</a:t>
            </a:r>
            <a:endParaRPr lang="en-US" sz="1600" i="1" dirty="0">
              <a:solidFill>
                <a:schemeClr val="tx1"/>
              </a:solidFill>
            </a:endParaRPr>
          </a:p>
        </p:txBody>
      </p:sp>
      <p:sp>
        <p:nvSpPr>
          <p:cNvPr id="11" name="Rectangle: Rounded Corners 10">
            <a:extLst>
              <a:ext uri="{FF2B5EF4-FFF2-40B4-BE49-F238E27FC236}">
                <a16:creationId xmlns:a16="http://schemas.microsoft.com/office/drawing/2014/main" id="{49CFFFCC-6FB4-F62C-6C65-9B1689FEA18E}"/>
              </a:ext>
            </a:extLst>
          </p:cNvPr>
          <p:cNvSpPr/>
          <p:nvPr/>
        </p:nvSpPr>
        <p:spPr>
          <a:xfrm>
            <a:off x="828674" y="4630841"/>
            <a:ext cx="4948671"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ADVANTAGE OF AGILE DEVELOPMENT METHODOLOGY</a:t>
            </a:r>
            <a:endParaRPr lang="en-US" sz="1600" i="1" dirty="0">
              <a:solidFill>
                <a:schemeClr val="tx1"/>
              </a:solidFill>
            </a:endParaRPr>
          </a:p>
        </p:txBody>
      </p:sp>
      <p:sp>
        <p:nvSpPr>
          <p:cNvPr id="12" name="Rectangle: Rounded Corners 11">
            <a:extLst>
              <a:ext uri="{FF2B5EF4-FFF2-40B4-BE49-F238E27FC236}">
                <a16:creationId xmlns:a16="http://schemas.microsoft.com/office/drawing/2014/main" id="{7768F90E-3056-9A21-EBF2-2BE789DBDB09}"/>
              </a:ext>
            </a:extLst>
          </p:cNvPr>
          <p:cNvSpPr/>
          <p:nvPr/>
        </p:nvSpPr>
        <p:spPr>
          <a:xfrm>
            <a:off x="828674" y="5336716"/>
            <a:ext cx="7434178" cy="739888"/>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ANOTHER CHANCE TO APPLY CONCEPTS FROM THE ADVANCED SOFTWARE ENGINEERING MODULE</a:t>
            </a:r>
            <a:endParaRPr lang="en-US" sz="1600" i="1" dirty="0">
              <a:solidFill>
                <a:schemeClr val="tx1"/>
              </a:solidFill>
            </a:endParaRPr>
          </a:p>
        </p:txBody>
      </p:sp>
      <p:sp>
        <p:nvSpPr>
          <p:cNvPr id="13" name="Rectangle: Rounded Corners 12">
            <a:extLst>
              <a:ext uri="{FF2B5EF4-FFF2-40B4-BE49-F238E27FC236}">
                <a16:creationId xmlns:a16="http://schemas.microsoft.com/office/drawing/2014/main" id="{9F9316AE-4AB1-C1FB-3851-5785107E50F6}"/>
              </a:ext>
            </a:extLst>
          </p:cNvPr>
          <p:cNvSpPr/>
          <p:nvPr/>
        </p:nvSpPr>
        <p:spPr>
          <a:xfrm>
            <a:off x="5602951" y="2513217"/>
            <a:ext cx="2659902" cy="1231884"/>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JOY OF SHARING KNOWLEDGE</a:t>
            </a:r>
            <a:endParaRPr lang="en-US" sz="1600" i="1" dirty="0">
              <a:solidFill>
                <a:schemeClr val="tx1"/>
              </a:solidFill>
            </a:endParaRPr>
          </a:p>
        </p:txBody>
      </p:sp>
      <p:sp>
        <p:nvSpPr>
          <p:cNvPr id="14" name="Rectangle: Rounded Corners 13">
            <a:extLst>
              <a:ext uri="{FF2B5EF4-FFF2-40B4-BE49-F238E27FC236}">
                <a16:creationId xmlns:a16="http://schemas.microsoft.com/office/drawing/2014/main" id="{D52F8D1D-A8AF-0A92-67EC-A04F028E326B}"/>
              </a:ext>
            </a:extLst>
          </p:cNvPr>
          <p:cNvSpPr/>
          <p:nvPr/>
        </p:nvSpPr>
        <p:spPr>
          <a:xfrm>
            <a:off x="5918835" y="4630841"/>
            <a:ext cx="234401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APP EVALUATION</a:t>
            </a:r>
            <a:endParaRPr lang="en-US" sz="1600" i="1" dirty="0">
              <a:solidFill>
                <a:schemeClr val="tx1"/>
              </a:solidFill>
            </a:endParaRPr>
          </a:p>
        </p:txBody>
      </p:sp>
    </p:spTree>
    <p:extLst>
      <p:ext uri="{BB962C8B-B14F-4D97-AF65-F5344CB8AC3E}">
        <p14:creationId xmlns:p14="http://schemas.microsoft.com/office/powerpoint/2010/main" val="82431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3A24-051B-0454-75D1-17062D518187}"/>
              </a:ext>
            </a:extLst>
          </p:cNvPr>
          <p:cNvSpPr>
            <a:spLocks noGrp="1"/>
          </p:cNvSpPr>
          <p:nvPr>
            <p:ph type="title"/>
          </p:nvPr>
        </p:nvSpPr>
        <p:spPr/>
        <p:txBody>
          <a:bodyPr/>
          <a:lstStyle/>
          <a:p>
            <a:r>
              <a:rPr lang="en-IE" dirty="0"/>
              <a:t>Conclusion</a:t>
            </a:r>
          </a:p>
        </p:txBody>
      </p:sp>
      <p:sp>
        <p:nvSpPr>
          <p:cNvPr id="4" name="Text Placeholder 3">
            <a:extLst>
              <a:ext uri="{FF2B5EF4-FFF2-40B4-BE49-F238E27FC236}">
                <a16:creationId xmlns:a16="http://schemas.microsoft.com/office/drawing/2014/main" id="{67A6FC6C-4E85-4F01-83C6-A177761574A9}"/>
              </a:ext>
            </a:extLst>
          </p:cNvPr>
          <p:cNvSpPr>
            <a:spLocks noGrp="1"/>
          </p:cNvSpPr>
          <p:nvPr>
            <p:ph type="body" sz="quarter" idx="11"/>
          </p:nvPr>
        </p:nvSpPr>
        <p:spPr/>
        <p:txBody>
          <a:bodyPr/>
          <a:lstStyle/>
          <a:p>
            <a:r>
              <a:rPr lang="en-IE" sz="1800" b="1" dirty="0"/>
              <a:t>ACHIEVEMENTS &amp; LIMITATIONS</a:t>
            </a:r>
          </a:p>
        </p:txBody>
      </p:sp>
      <p:graphicFrame>
        <p:nvGraphicFramePr>
          <p:cNvPr id="3" name="Table 2">
            <a:extLst>
              <a:ext uri="{FF2B5EF4-FFF2-40B4-BE49-F238E27FC236}">
                <a16:creationId xmlns:a16="http://schemas.microsoft.com/office/drawing/2014/main" id="{51F588E9-F1B5-BDC6-CEDC-2CAECE00BAD8}"/>
              </a:ext>
            </a:extLst>
          </p:cNvPr>
          <p:cNvGraphicFramePr>
            <a:graphicFrameLocks noGrp="1"/>
          </p:cNvGraphicFramePr>
          <p:nvPr>
            <p:extLst>
              <p:ext uri="{D42A27DB-BD31-4B8C-83A1-F6EECF244321}">
                <p14:modId xmlns:p14="http://schemas.microsoft.com/office/powerpoint/2010/main" val="3019627660"/>
              </p:ext>
            </p:extLst>
          </p:nvPr>
        </p:nvGraphicFramePr>
        <p:xfrm>
          <a:off x="386443" y="1476000"/>
          <a:ext cx="8371114" cy="3901440"/>
        </p:xfrm>
        <a:graphic>
          <a:graphicData uri="http://schemas.openxmlformats.org/drawingml/2006/table">
            <a:tbl>
              <a:tblPr/>
              <a:tblGrid>
                <a:gridCol w="4996543">
                  <a:extLst>
                    <a:ext uri="{9D8B030D-6E8A-4147-A177-3AD203B41FA5}">
                      <a16:colId xmlns:a16="http://schemas.microsoft.com/office/drawing/2014/main" val="1450287846"/>
                    </a:ext>
                  </a:extLst>
                </a:gridCol>
                <a:gridCol w="3374571">
                  <a:extLst>
                    <a:ext uri="{9D8B030D-6E8A-4147-A177-3AD203B41FA5}">
                      <a16:colId xmlns:a16="http://schemas.microsoft.com/office/drawing/2014/main" val="256546333"/>
                    </a:ext>
                  </a:extLst>
                </a:gridCol>
              </a:tblGrid>
              <a:tr h="509654">
                <a:tc>
                  <a:txBody>
                    <a:bodyPr/>
                    <a:lstStyle/>
                    <a:p>
                      <a:pPr algn="ctr" fontAlgn="ctr"/>
                      <a:r>
                        <a:rPr lang="en-US" sz="2000" b="1" i="0" u="none" strike="noStrike" dirty="0">
                          <a:solidFill>
                            <a:srgbClr val="FFFFFF"/>
                          </a:solidFill>
                          <a:effectLst/>
                          <a:latin typeface="Calibri" panose="020F0502020204030204" pitchFamily="34" charset="0"/>
                        </a:rPr>
                        <a:t>ACHIEVEMENTS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2000" b="1" i="0" u="none" strike="noStrike">
                          <a:solidFill>
                            <a:srgbClr val="FFFFFF"/>
                          </a:solidFill>
                          <a:effectLst/>
                          <a:latin typeface="Calibri" panose="020F0502020204030204" pitchFamily="34" charset="0"/>
                        </a:rPr>
                        <a:t>LIMITATIONS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390277913"/>
                  </a:ext>
                </a:extLst>
              </a:tr>
              <a:tr h="2923803">
                <a:tc>
                  <a:txBody>
                    <a:bodyPr/>
                    <a:lstStyle/>
                    <a:p>
                      <a:pPr marL="457200" indent="-457200" algn="l" fontAlgn="ctr">
                        <a:buFont typeface="+mj-lt"/>
                        <a:buAutoNum type="arabicPeriod"/>
                      </a:pPr>
                      <a:r>
                        <a:rPr lang="en-GB" sz="2000" b="0" i="0" u="none" strike="noStrike" dirty="0">
                          <a:solidFill>
                            <a:srgbClr val="000000"/>
                          </a:solidFill>
                          <a:effectLst/>
                          <a:latin typeface="Calibri" panose="020F0502020204030204" pitchFamily="34" charset="0"/>
                        </a:rPr>
                        <a:t>A functional teaching tool that students found informative, fun, and simple to use.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Applied S/W development theory.</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Experienced product evaluation process.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Learned about effective teaching and forests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Better appreciation for the natural world.</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Furthered Web Dev and Research skills.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App’s help was less clear at times.</a:t>
                      </a:r>
                    </a:p>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Model can be more stable.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Evaluation consisted of just 10 learners. This is not statistically significant as n &lt; 30.</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2000" b="0" i="0" u="none" strike="noStrike" dirty="0">
                        <a:solidFill>
                          <a:srgbClr val="000000"/>
                        </a:solidFill>
                        <a:effectLst/>
                        <a:latin typeface="Calibri" panose="020F0502020204030204" pitchFamily="34" charset="0"/>
                      </a:endParaRPr>
                    </a:p>
                    <a:p>
                      <a:pPr algn="l" fontAlgn="ctr"/>
                      <a:endParaRPr lang="en-GB" sz="2000" b="0" i="0" u="none" strike="noStrike" dirty="0">
                        <a:solidFill>
                          <a:srgbClr val="000000"/>
                        </a:solidFill>
                        <a:effectLst/>
                        <a:latin typeface="Calibri" panose="020F0502020204030204" pitchFamily="34" charset="0"/>
                      </a:endParaRP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7544063"/>
                  </a:ext>
                </a:extLst>
              </a:tr>
            </a:tbl>
          </a:graphicData>
        </a:graphic>
      </p:graphicFrame>
    </p:spTree>
    <p:extLst>
      <p:ext uri="{BB962C8B-B14F-4D97-AF65-F5344CB8AC3E}">
        <p14:creationId xmlns:p14="http://schemas.microsoft.com/office/powerpoint/2010/main" val="400073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ED02-3D6B-8056-30A5-92DEBC1CB50D}"/>
              </a:ext>
            </a:extLst>
          </p:cNvPr>
          <p:cNvSpPr>
            <a:spLocks noGrp="1"/>
          </p:cNvSpPr>
          <p:nvPr>
            <p:ph type="title"/>
          </p:nvPr>
        </p:nvSpPr>
        <p:spPr>
          <a:xfrm>
            <a:off x="821530" y="2867400"/>
            <a:ext cx="7500939" cy="561600"/>
          </a:xfrm>
        </p:spPr>
        <p:txBody>
          <a:bodyPr/>
          <a:lstStyle/>
          <a:p>
            <a:pPr algn="ctr"/>
            <a:r>
              <a:rPr lang="en-GB" dirty="0"/>
              <a:t>Thank You</a:t>
            </a:r>
            <a:endParaRPr lang="en-US" dirty="0"/>
          </a:p>
        </p:txBody>
      </p:sp>
    </p:spTree>
    <p:extLst>
      <p:ext uri="{BB962C8B-B14F-4D97-AF65-F5344CB8AC3E}">
        <p14:creationId xmlns:p14="http://schemas.microsoft.com/office/powerpoint/2010/main" val="1397878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6421" y="1079770"/>
            <a:ext cx="8531157" cy="4523362"/>
          </a:xfrm>
        </p:spPr>
        <p:txBody>
          <a:bodyPr/>
          <a:lstStyle/>
          <a:p>
            <a:r>
              <a:rPr lang="en-GB" sz="1800" b="0" dirty="0"/>
              <a:t>[1]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Adam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Daigneault</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a:t>
            </a:r>
            <a:r>
              <a:rPr lang="en-GB" sz="1800" b="0" dirty="0">
                <a:latin typeface="Calibri" panose="020F0502020204030204" pitchFamily="34" charset="0"/>
                <a:ea typeface="Calibri" panose="020F0502020204030204" pitchFamily="34" charset="0"/>
                <a:cs typeface="Times New Roman" panose="02020603050405020304" pitchFamily="18" charset="0"/>
              </a:rPr>
              <a:t> al.</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“How the future of the global forest sink depends on timber demand, forest management, and carbon policies,” </a:t>
            </a:r>
            <a:r>
              <a:rPr lang="en-GB" sz="1800" b="0" i="1" dirty="0">
                <a:effectLst/>
                <a:latin typeface="Calibri" panose="020F0502020204030204" pitchFamily="34" charset="0"/>
                <a:ea typeface="Calibri" panose="020F0502020204030204" pitchFamily="34" charset="0"/>
                <a:cs typeface="Times New Roman" panose="02020603050405020304" pitchFamily="18" charset="0"/>
              </a:rPr>
              <a:t>Global Environmental Change Human and Policy Dimensions, 2022. 76.,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vol. 76, p. 1–13, 2022. </a:t>
            </a:r>
          </a:p>
          <a:p>
            <a:r>
              <a:rPr lang="en-US" sz="1800" b="0" dirty="0"/>
              <a:t>[2] </a:t>
            </a:r>
            <a:r>
              <a:rPr lang="en-GB" sz="1800" b="0" dirty="0"/>
              <a:t>J. </a:t>
            </a:r>
            <a:r>
              <a:rPr lang="en-GB" sz="1800" b="0" dirty="0" err="1"/>
              <a:t>Fergesen</a:t>
            </a:r>
            <a:r>
              <a:rPr lang="en-GB" sz="1800" b="0" dirty="0"/>
              <a:t>, “Trees Help Protect the Planet From Climate Change. But The World Isn’t Doing Enough to Protect Forests,” TIME, 18 October 2022. [Online]. Available: https://time.com/6213444/how-do-trees-affect-climate-change/. [Accessed 25 June 2024].</a:t>
            </a:r>
          </a:p>
          <a:p>
            <a:r>
              <a:rPr lang="en-GB" sz="1800" b="0" dirty="0"/>
              <a:t>[3] C. Anders, “World breaks 1,400 temperature records in a week as heat waves sweep globe,” </a:t>
            </a:r>
            <a:r>
              <a:rPr lang="en-GB" sz="1800" b="0" dirty="0" err="1"/>
              <a:t>semafor</a:t>
            </a:r>
            <a:r>
              <a:rPr lang="en-GB" sz="1800" b="0" dirty="0"/>
              <a:t>, 23 June 2024. [Online]. Available: https://www.semafor.com/article/06/23/2024/world-breaks-1400-temperature-records-heat-waves-sweep-globe. [Accessed 25 June 2024]</a:t>
            </a:r>
          </a:p>
          <a:p>
            <a:r>
              <a:rPr lang="en-GB" sz="1800" b="0" dirty="0"/>
              <a:t>[4] Times Of India, “India records highest temperature with Rajasthan’s </a:t>
            </a:r>
            <a:r>
              <a:rPr lang="en-GB" sz="1800" b="0" dirty="0" err="1"/>
              <a:t>Phalodi</a:t>
            </a:r>
            <a:r>
              <a:rPr lang="en-GB" sz="1800" b="0" dirty="0"/>
              <a:t> at 50 degrees; red alert issued for these states” 27 May 2024. [Online]. Available: </a:t>
            </a:r>
            <a:r>
              <a:rPr lang="en-GB" sz="1800" b="0" dirty="0">
                <a:hlinkClick r:id="rId2"/>
              </a:rPr>
              <a:t>https://timesofindia.indiatimes.com/travel/travel-news/india-records-highest-temperature-with-rajasthans-phalodi-at-50-degrees-red-alert-issued-for-these-states/articleshow/110438133.cms</a:t>
            </a:r>
            <a:r>
              <a:rPr lang="en-GB" sz="1800" b="0" dirty="0"/>
              <a:t>. [Accessed 5 July 2024].</a:t>
            </a:r>
          </a:p>
          <a:p>
            <a:endParaRPr lang="en-US" sz="1800" b="0" dirty="0"/>
          </a:p>
        </p:txBody>
      </p:sp>
    </p:spTree>
    <p:extLst>
      <p:ext uri="{BB962C8B-B14F-4D97-AF65-F5344CB8AC3E}">
        <p14:creationId xmlns:p14="http://schemas.microsoft.com/office/powerpoint/2010/main" val="3026052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303506"/>
            <a:ext cx="8608979" cy="4250987"/>
          </a:xfrm>
        </p:spPr>
        <p:txBody>
          <a:bodyPr/>
          <a:lstStyle/>
          <a:p>
            <a:r>
              <a:rPr lang="en-GB" sz="1800" b="0" dirty="0"/>
              <a:t>[5]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European Commission, “Consequences of climate change,” European Commission, [Online]. Available: https://climate.ec.europa.eu/climate-change/consequences-climate-change_en#threats-to-business. [Accessed 25 June 2024].</a:t>
            </a:r>
          </a:p>
          <a:p>
            <a:r>
              <a:rPr lang="en-US" sz="1800" b="0" dirty="0"/>
              <a:t>[6]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Moseman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“What is the ideal level of carbon dioxide in the atmosphere for human life?,” Climate Portal MIT, 18 May 2021. [Online]. Available: https://climate.mit.edu/ask-mit/what-ideal-level-carbon-dioxide-atmosphere-human-life. [Accessed 25 June 2024].</a:t>
            </a:r>
          </a:p>
          <a:p>
            <a:r>
              <a:rPr lang="en-GB" sz="1800" b="0" dirty="0"/>
              <a:t>[7]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r>
              <a:rPr lang="en-GB" sz="1800" b="0" dirty="0"/>
              <a:t>[8] T. </a:t>
            </a:r>
            <a:r>
              <a:rPr lang="en-GB" sz="1800" b="0" dirty="0" err="1"/>
              <a:t>Fouqueray</a:t>
            </a:r>
            <a:r>
              <a:rPr lang="en-GB" sz="1800" b="0" dirty="0"/>
              <a:t>, J. </a:t>
            </a:r>
            <a:r>
              <a:rPr lang="en-GB" sz="1800" b="0" dirty="0" err="1"/>
              <a:t>Latune</a:t>
            </a:r>
            <a:r>
              <a:rPr lang="en-GB" sz="1800" b="0" dirty="0"/>
              <a:t>, M. </a:t>
            </a:r>
            <a:r>
              <a:rPr lang="en-GB" sz="1800" b="0" dirty="0" err="1"/>
              <a:t>Trommetter</a:t>
            </a:r>
            <a:r>
              <a:rPr lang="en-GB" sz="1800" b="0" dirty="0"/>
              <a:t> and N. </a:t>
            </a:r>
            <a:r>
              <a:rPr lang="en-GB" sz="1800" b="0" dirty="0" err="1"/>
              <a:t>Frascaria</a:t>
            </a:r>
            <a:r>
              <a:rPr lang="en-GB" sz="1800" b="0" dirty="0"/>
              <a:t>-Lacoste. Interdisciplinary </a:t>
            </a:r>
            <a:r>
              <a:rPr lang="en-GB" sz="1800" b="0" dirty="0" err="1"/>
              <a:t>modeling</a:t>
            </a:r>
            <a:r>
              <a:rPr lang="en-GB" sz="1800" b="0" dirty="0"/>
              <a:t> and participatory simulation of forest management to foster adaptation to climate change. Environmental Modelling &amp;amp; Software 2022 Vol. 151 Pages 105338.DOI: 10.1016/j.envsoft.2022.105338. https://dx.doi.org/10.1016/j.envsoft.2022.105338</a:t>
            </a:r>
          </a:p>
          <a:p>
            <a:endParaRPr lang="en-US" sz="1800" b="0" dirty="0"/>
          </a:p>
        </p:txBody>
      </p:sp>
    </p:spTree>
    <p:extLst>
      <p:ext uri="{BB962C8B-B14F-4D97-AF65-F5344CB8AC3E}">
        <p14:creationId xmlns:p14="http://schemas.microsoft.com/office/powerpoint/2010/main" val="172745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172183"/>
            <a:ext cx="8608979" cy="4513634"/>
          </a:xfrm>
        </p:spPr>
        <p:txBody>
          <a:bodyPr/>
          <a:lstStyle/>
          <a:p>
            <a:r>
              <a:rPr lang="en-GB" sz="1800" b="0" dirty="0"/>
              <a:t>[9] C. Garcia and E. </a:t>
            </a:r>
            <a:r>
              <a:rPr lang="en-GB" sz="1800" b="0" dirty="0" err="1"/>
              <a:t>Speelman</a:t>
            </a:r>
            <a:r>
              <a:rPr lang="en-GB" sz="1800" b="0" dirty="0"/>
              <a:t>. 2017. Landscape Approaches, Wicked Problems and Role Playing Games. DOI: 10.13140/RG.2.2.26134.24644. </a:t>
            </a:r>
            <a:r>
              <a:rPr lang="en-GB" sz="1800" b="0" dirty="0">
                <a:hlinkClick r:id="rId2"/>
              </a:rPr>
              <a:t>https://www.researchgate.net/publication/320170969_Landscape_Approaches_Wicked_Problems_and_Role_Playing_Games</a:t>
            </a:r>
            <a:r>
              <a:rPr lang="en-GB" sz="1800" b="0" dirty="0"/>
              <a: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[10]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P. O.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Waeber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Melnykovych</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 Riegel, L. V.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Chongong</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R.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Lloren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J.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Raher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 al. Institution: MDPI AG 2023. Fostering Innovation, Transition, and Reconstruction of Forestry: Critical Thinking and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Transdisciplinarity</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in Forest Education with Strategy Games. DOI: 10.20944/preprints202305.1718.v1. </a:t>
            </a:r>
            <a:r>
              <a:rPr lang="en-GB" sz="1800" b="0" dirty="0">
                <a:effectLst/>
                <a:latin typeface="Calibri" panose="020F0502020204030204" pitchFamily="34" charset="0"/>
                <a:ea typeface="Calibri" panose="020F0502020204030204" pitchFamily="34" charset="0"/>
                <a:cs typeface="Times New Roman" panose="02020603050405020304" pitchFamily="18" charset="0"/>
                <a:hlinkClick r:id="rId3"/>
              </a:rPr>
              <a:t>https://dx.doi.org/10.20944/preprints202305.1718.v1</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0" dirty="0"/>
              <a:t>[11]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pPr marR="0"/>
            <a:r>
              <a:rPr lang="en-GB" sz="1800" b="0" dirty="0"/>
              <a:t>[12] C. </a:t>
            </a:r>
            <a:r>
              <a:rPr lang="en-GB" sz="1800" b="0" dirty="0" err="1"/>
              <a:t>Hoyles</a:t>
            </a:r>
            <a:r>
              <a:rPr lang="en-GB" sz="1800" b="0" dirty="0"/>
              <a:t>, R. </a:t>
            </a:r>
            <a:r>
              <a:rPr lang="en-GB" sz="1800" b="0" dirty="0" err="1"/>
              <a:t>Noss</a:t>
            </a:r>
            <a:r>
              <a:rPr lang="en-GB" sz="1800" b="0" dirty="0"/>
              <a:t> and R. Adamson. 2002. </a:t>
            </a:r>
            <a:r>
              <a:rPr lang="en-US" sz="1800" b="0" dirty="0"/>
              <a:t>Rethinking the Microworld Idea. </a:t>
            </a:r>
            <a:r>
              <a:rPr lang="en-GB" sz="1800" b="0" dirty="0"/>
              <a:t>Journal of Educational Computing Research Vol. 27 Issue 1 Pages 29-53. DOI: 10.2190/u6x9-0m6h-mu1q-v36x. https://journals.sagepub.com/doi/abs/10.2190/U6X9-0M6H-MU1Q-V36X</a:t>
            </a:r>
            <a:endParaRPr lang="en-US" sz="1800" b="0" dirty="0"/>
          </a:p>
        </p:txBody>
      </p:sp>
    </p:spTree>
    <p:extLst>
      <p:ext uri="{BB962C8B-B14F-4D97-AF65-F5344CB8AC3E}">
        <p14:creationId xmlns:p14="http://schemas.microsoft.com/office/powerpoint/2010/main" val="386145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1557" y="1468878"/>
            <a:ext cx="8540885" cy="3132306"/>
          </a:xfrm>
        </p:spPr>
        <p:txBody>
          <a:bodyPr/>
          <a:lstStyle/>
          <a:p>
            <a:r>
              <a:rPr lang="en-GB" sz="1800" b="0" dirty="0"/>
              <a:t>[13] L. P. </a:t>
            </a:r>
            <a:r>
              <a:rPr lang="en-GB" sz="1800" b="0" dirty="0" err="1"/>
              <a:t>Rieber</a:t>
            </a:r>
            <a:r>
              <a:rPr lang="en-GB" sz="1800" b="0" dirty="0"/>
              <a:t>. Cambridge Handbook of Multimedia Learning 2005. Multimedia Learning in Games, Simulations, and Microworlds. http://lrieber.coe.uga.edu/mayer2005/</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[14] </a:t>
            </a:r>
            <a:r>
              <a:rPr lang="en-GB" sz="1800" b="0" dirty="0"/>
              <a:t>S. Dabholkar. Northwestern University Ph.D. 2021. </a:t>
            </a:r>
            <a:r>
              <a:rPr lang="en-GB" sz="1800" b="0" dirty="0" err="1"/>
              <a:t>Restructurating</a:t>
            </a:r>
            <a:r>
              <a:rPr lang="en-GB" sz="1800" b="0" dirty="0"/>
              <a:t> Science Learning with Emergent Systems Microworld (ESM)-based Learning Environments. https://www.proquest.com/docview/2618538356?pq-origsite=gscholar&amp;fromopenview=true&amp;sourcetype=Dissertations%20&amp;%20Theses</a:t>
            </a:r>
            <a:endParaRPr lang="en-US" sz="1800" b="0" dirty="0"/>
          </a:p>
          <a:p>
            <a:r>
              <a:rPr lang="en-US" sz="1800" b="0" dirty="0"/>
              <a:t>[15] </a:t>
            </a:r>
            <a:r>
              <a:rPr lang="en-GB" sz="1800" b="0" dirty="0"/>
              <a:t>G. K. Lilian. Education for Sustainable Development Pedagogy in Pre-Primary Social Studies Curriculum in Kenya: Review of Literature. Journal La </a:t>
            </a:r>
            <a:r>
              <a:rPr lang="en-GB" sz="1800" b="0" dirty="0" err="1"/>
              <a:t>Edusci</a:t>
            </a:r>
            <a:r>
              <a:rPr lang="en-GB" sz="1800" b="0" dirty="0"/>
              <a:t> 2022 Vol. 3 Issue 3 Pages 1-12. DOI: 10.37899/journallaedusci.v3i3.662, https://dx.doi.org/10.37899/journallaedusci.v3i3.662</a:t>
            </a:r>
          </a:p>
        </p:txBody>
      </p:sp>
    </p:spTree>
    <p:extLst>
      <p:ext uri="{BB962C8B-B14F-4D97-AF65-F5344CB8AC3E}">
        <p14:creationId xmlns:p14="http://schemas.microsoft.com/office/powerpoint/2010/main" val="416168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Levels Rising Comment">
            <a:extLst>
              <a:ext uri="{FF2B5EF4-FFF2-40B4-BE49-F238E27FC236}">
                <a16:creationId xmlns:a16="http://schemas.microsoft.com/office/drawing/2014/main" id="{68D7133F-62FB-DE1E-325A-A781D3DC559B}"/>
              </a:ext>
            </a:extLst>
          </p:cNvPr>
          <p:cNvSpPr/>
          <p:nvPr/>
        </p:nvSpPr>
        <p:spPr>
          <a:xfrm>
            <a:off x="2790016" y="2556059"/>
            <a:ext cx="1188753" cy="867441"/>
          </a:xfrm>
          <a:prstGeom prst="roundRect">
            <a:avLst/>
          </a:prstGeom>
          <a:solidFill>
            <a:schemeClr val="bg2">
              <a:lumMod val="8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CO2 Conc. In Air = </a:t>
            </a:r>
            <a:r>
              <a:rPr lang="en-US" sz="1600" b="1" dirty="0">
                <a:solidFill>
                  <a:schemeClr val="tx1"/>
                </a:solidFill>
              </a:rPr>
              <a:t>↑ </a:t>
            </a:r>
            <a:r>
              <a:rPr lang="en-GB" sz="1600" b="1" dirty="0">
                <a:solidFill>
                  <a:schemeClr val="tx1"/>
                </a:solidFill>
              </a:rPr>
              <a:t>rapidly</a:t>
            </a:r>
            <a:endParaRPr lang="en-US" sz="1600" b="1" dirty="0">
              <a:solidFill>
                <a:schemeClr val="tx1"/>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0679AAE-9FF1-D92D-DE1C-FB764DE5607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52166" y="1"/>
            <a:ext cx="4691834" cy="3035029"/>
          </a:xfrm>
          <a:prstGeom prst="rect">
            <a:avLst/>
          </a:prstGeom>
        </p:spPr>
      </p:pic>
      <p:sp>
        <p:nvSpPr>
          <p:cNvPr id="2" name="Title 1">
            <a:extLst>
              <a:ext uri="{FF2B5EF4-FFF2-40B4-BE49-F238E27FC236}">
                <a16:creationId xmlns:a16="http://schemas.microsoft.com/office/drawing/2014/main" id="{C47144C4-073B-9237-BB33-6FB486A59923}"/>
              </a:ext>
            </a:extLst>
          </p:cNvPr>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5D81FED6-DFFB-A25F-37D6-8AE5CE541CEF}"/>
              </a:ext>
            </a:extLst>
          </p:cNvPr>
          <p:cNvSpPr>
            <a:spLocks noGrp="1"/>
          </p:cNvSpPr>
          <p:nvPr>
            <p:ph type="body" sz="quarter" idx="11"/>
          </p:nvPr>
        </p:nvSpPr>
        <p:spPr>
          <a:xfrm>
            <a:off x="851741" y="1033198"/>
            <a:ext cx="7500938" cy="276225"/>
          </a:xfrm>
        </p:spPr>
        <p:txBody>
          <a:bodyPr/>
          <a:lstStyle/>
          <a:p>
            <a:r>
              <a:rPr lang="en-GB" sz="1600" b="1" dirty="0">
                <a:solidFill>
                  <a:srgbClr val="FF0000"/>
                </a:solidFill>
              </a:rPr>
              <a:t>CLIMATE CHANGE</a:t>
            </a:r>
            <a:endParaRPr lang="en-US" sz="1600" b="1" dirty="0">
              <a:solidFill>
                <a:srgbClr val="FF0000"/>
              </a:solidFill>
            </a:endParaRPr>
          </a:p>
        </p:txBody>
      </p:sp>
      <p:sp>
        <p:nvSpPr>
          <p:cNvPr id="15" name="Text Placeholder 3">
            <a:extLst>
              <a:ext uri="{FF2B5EF4-FFF2-40B4-BE49-F238E27FC236}">
                <a16:creationId xmlns:a16="http://schemas.microsoft.com/office/drawing/2014/main" id="{2283E8D2-B0DB-507C-3AA6-9EA6D2E15D1C}"/>
              </a:ext>
            </a:extLst>
          </p:cNvPr>
          <p:cNvSpPr>
            <a:spLocks noGrp="1"/>
          </p:cNvSpPr>
          <p:nvPr>
            <p:ph type="body" sz="quarter" idx="10"/>
          </p:nvPr>
        </p:nvSpPr>
        <p:spPr>
          <a:xfrm>
            <a:off x="478494" y="1471898"/>
            <a:ext cx="3157463" cy="1856380"/>
          </a:xfrm>
        </p:spPr>
        <p:txBody>
          <a:bodyPr/>
          <a:lstStyle/>
          <a:p>
            <a:pPr marL="342900" indent="-342900">
              <a:spcBef>
                <a:spcPts val="600"/>
              </a:spcBef>
              <a:buFont typeface="Wingdings" panose="05000000000000000000" pitchFamily="2" charset="2"/>
              <a:buChar char="§"/>
            </a:pPr>
            <a:r>
              <a:rPr lang="en-IE" sz="1800" b="0" dirty="0">
                <a:solidFill>
                  <a:schemeClr val="tx2"/>
                </a:solidFill>
              </a:rPr>
              <a:t>Extreme Climate</a:t>
            </a:r>
            <a:r>
              <a:rPr lang="en-IE" sz="1800" b="0" dirty="0">
                <a:solidFill>
                  <a:schemeClr val="bg1">
                    <a:lumMod val="50000"/>
                  </a:schemeClr>
                </a:solidFill>
              </a:rPr>
              <a:t>: </a:t>
            </a:r>
            <a:r>
              <a:rPr lang="en-US" sz="1800" b="0" i="1" dirty="0">
                <a:solidFill>
                  <a:schemeClr val="bg1">
                    <a:lumMod val="50000"/>
                  </a:schemeClr>
                </a:solidFill>
              </a:rPr>
              <a:t>Heatwaves, Floods, Wildfires, Storms …</a:t>
            </a:r>
          </a:p>
          <a:p>
            <a:pPr marL="342900" indent="-342900">
              <a:spcBef>
                <a:spcPts val="600"/>
              </a:spcBef>
              <a:buFont typeface="Wingdings" panose="05000000000000000000" pitchFamily="2" charset="2"/>
              <a:buChar char="§"/>
            </a:pPr>
            <a:r>
              <a:rPr lang="en-US" sz="1800" b="0" dirty="0">
                <a:solidFill>
                  <a:schemeClr val="tx2"/>
                </a:solidFill>
              </a:rPr>
              <a:t>Disruption of Industry</a:t>
            </a:r>
            <a:r>
              <a:rPr lang="en-US" sz="1800" b="0" dirty="0">
                <a:solidFill>
                  <a:schemeClr val="bg1">
                    <a:lumMod val="50000"/>
                  </a:schemeClr>
                </a:solidFill>
              </a:rPr>
              <a:t>:</a:t>
            </a:r>
            <a:r>
              <a:rPr lang="en-US" sz="1800" b="0" dirty="0">
                <a:solidFill>
                  <a:schemeClr val="tx2"/>
                </a:solidFill>
              </a:rPr>
              <a:t> </a:t>
            </a:r>
            <a:r>
              <a:rPr lang="en-US" sz="1800" b="0" i="1" dirty="0">
                <a:solidFill>
                  <a:schemeClr val="bg1">
                    <a:lumMod val="50000"/>
                  </a:schemeClr>
                </a:solidFill>
              </a:rPr>
              <a:t>Agriculture, Energy, Infrastructure …</a:t>
            </a:r>
          </a:p>
          <a:p>
            <a:pPr marL="342900" indent="-342900">
              <a:spcBef>
                <a:spcPts val="600"/>
              </a:spcBef>
              <a:buFont typeface="Wingdings" panose="05000000000000000000" pitchFamily="2" charset="2"/>
              <a:buChar char="§"/>
            </a:pPr>
            <a:r>
              <a:rPr lang="en-IE" sz="1800" b="0" dirty="0">
                <a:solidFill>
                  <a:schemeClr val="tx2"/>
                </a:solidFill>
              </a:rPr>
              <a:t>Health Risks</a:t>
            </a:r>
          </a:p>
          <a:p>
            <a:pPr>
              <a:spcBef>
                <a:spcPts val="600"/>
              </a:spcBef>
            </a:pPr>
            <a:endParaRPr lang="en-US" sz="1800" dirty="0"/>
          </a:p>
          <a:p>
            <a:pPr marL="342900" indent="-342900">
              <a:spcBef>
                <a:spcPts val="600"/>
              </a:spcBef>
              <a:buFont typeface="Arial" panose="020B0604020202020204" pitchFamily="34" charset="0"/>
              <a:buChar char="•"/>
            </a:pPr>
            <a:endParaRPr lang="en-US" sz="1800" b="0" dirty="0"/>
          </a:p>
        </p:txBody>
      </p:sp>
      <p:grpSp>
        <p:nvGrpSpPr>
          <p:cNvPr id="33" name="Group 32">
            <a:extLst>
              <a:ext uri="{FF2B5EF4-FFF2-40B4-BE49-F238E27FC236}">
                <a16:creationId xmlns:a16="http://schemas.microsoft.com/office/drawing/2014/main" id="{88AA9847-7B5C-6434-B211-18F6C937F22C}"/>
              </a:ext>
            </a:extLst>
          </p:cNvPr>
          <p:cNvGrpSpPr/>
          <p:nvPr/>
        </p:nvGrpSpPr>
        <p:grpSpPr>
          <a:xfrm>
            <a:off x="476552" y="3638419"/>
            <a:ext cx="4530905" cy="1873567"/>
            <a:chOff x="564204" y="4011135"/>
            <a:chExt cx="4530905" cy="1873567"/>
          </a:xfrm>
        </p:grpSpPr>
        <p:cxnSp>
          <p:nvCxnSpPr>
            <p:cNvPr id="17" name="Straight Connector 16">
              <a:extLst>
                <a:ext uri="{FF2B5EF4-FFF2-40B4-BE49-F238E27FC236}">
                  <a16:creationId xmlns:a16="http://schemas.microsoft.com/office/drawing/2014/main" id="{65AC78A1-A10B-5153-5735-1E20ECACBEAF}"/>
                </a:ext>
              </a:extLst>
            </p:cNvPr>
            <p:cNvCxnSpPr>
              <a:cxnSpLocks/>
            </p:cNvCxnSpPr>
            <p:nvPr/>
          </p:nvCxnSpPr>
          <p:spPr>
            <a:xfrm>
              <a:off x="564204" y="4980562"/>
              <a:ext cx="4341625" cy="0"/>
            </a:xfrm>
            <a:prstGeom prst="line">
              <a:avLst/>
            </a:prstGeom>
            <a:ln w="57150" cap="rnd"/>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A261223-14BB-8A56-2E61-E3F334824C02}"/>
                </a:ext>
              </a:extLst>
            </p:cNvPr>
            <p:cNvSpPr/>
            <p:nvPr/>
          </p:nvSpPr>
          <p:spPr>
            <a:xfrm>
              <a:off x="828674" y="4875991"/>
              <a:ext cx="1836705"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F870F26-1DB1-25FF-D5D5-3E37EC23ACF3}"/>
                </a:ext>
              </a:extLst>
            </p:cNvPr>
            <p:cNvSpPr/>
            <p:nvPr/>
          </p:nvSpPr>
          <p:spPr>
            <a:xfrm>
              <a:off x="2754861" y="4875990"/>
              <a:ext cx="180000"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5519F06-8186-E5B3-549D-3FE81F9512E3}"/>
                </a:ext>
              </a:extLst>
            </p:cNvPr>
            <p:cNvSpPr/>
            <p:nvPr/>
          </p:nvSpPr>
          <p:spPr>
            <a:xfrm>
              <a:off x="3641416" y="4875990"/>
              <a:ext cx="180000" cy="209141"/>
            </a:xfrm>
            <a:prstGeom prst="roundRect">
              <a:avLst/>
            </a:prstGeom>
            <a:solidFill>
              <a:srgbClr val="FFFF00"/>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433D40-25C4-7630-B31D-10839F65E6C2}"/>
                </a:ext>
              </a:extLst>
            </p:cNvPr>
            <p:cNvSpPr/>
            <p:nvPr/>
          </p:nvSpPr>
          <p:spPr>
            <a:xfrm>
              <a:off x="3889640" y="4877165"/>
              <a:ext cx="180000" cy="209141"/>
            </a:xfrm>
            <a:prstGeom prst="roundRect">
              <a:avLst/>
            </a:prstGeom>
            <a:solidFill>
              <a:srgbClr val="005EAE"/>
            </a:solidFill>
            <a:ln w="28575">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27">
              <a:extLst>
                <a:ext uri="{FF2B5EF4-FFF2-40B4-BE49-F238E27FC236}">
                  <a16:creationId xmlns:a16="http://schemas.microsoft.com/office/drawing/2014/main" id="{28FBDE74-1CBF-2498-A893-1852E9BD3942}"/>
                </a:ext>
              </a:extLst>
            </p:cNvPr>
            <p:cNvSpPr/>
            <p:nvPr/>
          </p:nvSpPr>
          <p:spPr>
            <a:xfrm>
              <a:off x="564204" y="4025480"/>
              <a:ext cx="1833219" cy="474302"/>
            </a:xfrm>
            <a:prstGeom prst="wedgeRectCallout">
              <a:avLst>
                <a:gd name="adj1" fmla="val -21863"/>
                <a:gd name="adj2" fmla="val 127894"/>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Human Evolution</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200 – 300 ppm</a:t>
              </a:r>
              <a:endParaRPr lang="en-US" sz="1400" i="1" dirty="0">
                <a:solidFill>
                  <a:schemeClr val="tx1"/>
                </a:solidFill>
              </a:endParaRPr>
            </a:p>
          </p:txBody>
        </p:sp>
        <p:sp>
          <p:nvSpPr>
            <p:cNvPr id="29" name="Speech Bubble: Rectangle 28">
              <a:extLst>
                <a:ext uri="{FF2B5EF4-FFF2-40B4-BE49-F238E27FC236}">
                  <a16:creationId xmlns:a16="http://schemas.microsoft.com/office/drawing/2014/main" id="{510AFB28-329D-FB58-85F3-C116FB2E6F98}"/>
                </a:ext>
              </a:extLst>
            </p:cNvPr>
            <p:cNvSpPr/>
            <p:nvPr/>
          </p:nvSpPr>
          <p:spPr>
            <a:xfrm>
              <a:off x="1863333" y="5410400"/>
              <a:ext cx="1394607" cy="474302"/>
            </a:xfrm>
            <a:prstGeom prst="wedgeRectCallout">
              <a:avLst>
                <a:gd name="adj1" fmla="val 21242"/>
                <a:gd name="adj2" fmla="val -116915"/>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Pre-Industrial</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280 ppm</a:t>
              </a:r>
              <a:endParaRPr lang="en-US" sz="1400" i="1" dirty="0">
                <a:solidFill>
                  <a:schemeClr val="tx1"/>
                </a:solidFill>
              </a:endParaRPr>
            </a:p>
          </p:txBody>
        </p:sp>
        <p:sp>
          <p:nvSpPr>
            <p:cNvPr id="30" name="Speech Bubble: Rectangle 29">
              <a:extLst>
                <a:ext uri="{FF2B5EF4-FFF2-40B4-BE49-F238E27FC236}">
                  <a16:creationId xmlns:a16="http://schemas.microsoft.com/office/drawing/2014/main" id="{E69D6D1E-CBB9-81A6-D5F7-436098C7D143}"/>
                </a:ext>
              </a:extLst>
            </p:cNvPr>
            <p:cNvSpPr/>
            <p:nvPr/>
          </p:nvSpPr>
          <p:spPr>
            <a:xfrm>
              <a:off x="2611399" y="4011135"/>
              <a:ext cx="1685165" cy="474302"/>
            </a:xfrm>
            <a:prstGeom prst="wedgeRectCallout">
              <a:avLst>
                <a:gd name="adj1" fmla="val 17167"/>
                <a:gd name="adj2" fmla="val 13505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Now</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(22 June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2024</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427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a:t>
              </a:r>
              <a:endParaRPr lang="en-US" sz="1400" i="1" dirty="0">
                <a:solidFill>
                  <a:schemeClr val="tx1"/>
                </a:solidFill>
              </a:endParaRPr>
            </a:p>
          </p:txBody>
        </p:sp>
        <p:sp>
          <p:nvSpPr>
            <p:cNvPr id="31" name="Speech Bubble: Rectangle 30">
              <a:extLst>
                <a:ext uri="{FF2B5EF4-FFF2-40B4-BE49-F238E27FC236}">
                  <a16:creationId xmlns:a16="http://schemas.microsoft.com/office/drawing/2014/main" id="{24D35EB4-0013-3A35-9CE0-71EC605CC8BF}"/>
                </a:ext>
              </a:extLst>
            </p:cNvPr>
            <p:cNvSpPr/>
            <p:nvPr/>
          </p:nvSpPr>
          <p:spPr>
            <a:xfrm>
              <a:off x="3556353" y="5408340"/>
              <a:ext cx="1538756" cy="474302"/>
            </a:xfrm>
            <a:prstGeom prst="wedgeRectCallout">
              <a:avLst>
                <a:gd name="adj1" fmla="val -22204"/>
                <a:gd name="adj2" fmla="val -11538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Dangerous</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430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 [5]</a:t>
              </a:r>
              <a:endParaRPr lang="en-US" sz="1400" i="1" dirty="0">
                <a:solidFill>
                  <a:schemeClr val="tx1"/>
                </a:solidFill>
              </a:endParaRPr>
            </a:p>
          </p:txBody>
        </p:sp>
      </p:grpSp>
      <p:sp>
        <p:nvSpPr>
          <p:cNvPr id="34" name="Block Arc 33">
            <a:extLst>
              <a:ext uri="{FF2B5EF4-FFF2-40B4-BE49-F238E27FC236}">
                <a16:creationId xmlns:a16="http://schemas.microsoft.com/office/drawing/2014/main" id="{831BDE0C-AD29-8792-C991-BF21818507B5}"/>
              </a:ext>
            </a:extLst>
          </p:cNvPr>
          <p:cNvSpPr/>
          <p:nvPr/>
        </p:nvSpPr>
        <p:spPr>
          <a:xfrm rot="2573738">
            <a:off x="5814804" y="251517"/>
            <a:ext cx="2651760" cy="2690948"/>
          </a:xfrm>
          <a:prstGeom prst="blockArc">
            <a:avLst>
              <a:gd name="adj1" fmla="val 10800000"/>
              <a:gd name="adj2" fmla="val 19536070"/>
              <a:gd name="adj3" fmla="val 3386"/>
            </a:avLst>
          </a:prstGeom>
          <a:gradFill flip="none" rotWithShape="1">
            <a:gsLst>
              <a:gs pos="86000">
                <a:srgbClr val="FF6262"/>
              </a:gs>
              <a:gs pos="0">
                <a:schemeClr val="bg2"/>
              </a:gs>
              <a:gs pos="100000">
                <a:srgbClr val="FF0000"/>
              </a:gs>
            </a:gsLst>
            <a:path path="circle">
              <a:fillToRect l="50000" t="-80000" r="50000" b="180000"/>
            </a:path>
            <a:tileRect/>
          </a:gradFill>
          <a:ln w="31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E92B645F-C979-8D49-2E2F-1BA8B69308A8}"/>
              </a:ext>
            </a:extLst>
          </p:cNvPr>
          <p:cNvSpPr/>
          <p:nvPr/>
        </p:nvSpPr>
        <p:spPr>
          <a:xfrm>
            <a:off x="7759855" y="180997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E51675D4-5B25-5DC5-0C7E-05ED77BE231B}"/>
              </a:ext>
            </a:extLst>
          </p:cNvPr>
          <p:cNvSpPr/>
          <p:nvPr/>
        </p:nvSpPr>
        <p:spPr>
          <a:xfrm>
            <a:off x="7640333" y="3069153"/>
            <a:ext cx="1138136" cy="477376"/>
          </a:xfrm>
          <a:prstGeom prst="wedgeRectCallout">
            <a:avLst>
              <a:gd name="adj1" fmla="val -34306"/>
              <a:gd name="adj2" fmla="val -30620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50 °C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400" dirty="0">
              <a:solidFill>
                <a:schemeClr val="tx1"/>
              </a:solidFill>
            </a:endParaRPr>
          </a:p>
        </p:txBody>
      </p:sp>
      <p:sp>
        <p:nvSpPr>
          <p:cNvPr id="37" name="Oval 36">
            <a:extLst>
              <a:ext uri="{FF2B5EF4-FFF2-40B4-BE49-F238E27FC236}">
                <a16:creationId xmlns:a16="http://schemas.microsoft.com/office/drawing/2014/main" id="{22E37EA6-31DA-8E1A-DED2-8EFFF1285FC8}"/>
              </a:ext>
            </a:extLst>
          </p:cNvPr>
          <p:cNvSpPr/>
          <p:nvPr/>
        </p:nvSpPr>
        <p:spPr>
          <a:xfrm>
            <a:off x="6839366" y="137756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1288AF15-FA6E-8E3A-47E4-FE844CD2C32D}"/>
              </a:ext>
            </a:extLst>
          </p:cNvPr>
          <p:cNvSpPr/>
          <p:nvPr/>
        </p:nvSpPr>
        <p:spPr>
          <a:xfrm>
            <a:off x="5279535" y="3062828"/>
            <a:ext cx="2123788" cy="469186"/>
          </a:xfrm>
          <a:prstGeom prst="wedgeRectCallout">
            <a:avLst>
              <a:gd name="adj1" fmla="val 26341"/>
              <a:gd name="adj2" fmla="val -398368"/>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EU</a:t>
            </a: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ROPE</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(2023) was the hottest year on record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1400" dirty="0">
              <a:solidFill>
                <a:schemeClr val="tx1"/>
              </a:solidFill>
            </a:endParaRPr>
          </a:p>
        </p:txBody>
      </p:sp>
      <p:sp>
        <p:nvSpPr>
          <p:cNvPr id="38" name="Oval 37">
            <a:extLst>
              <a:ext uri="{FF2B5EF4-FFF2-40B4-BE49-F238E27FC236}">
                <a16:creationId xmlns:a16="http://schemas.microsoft.com/office/drawing/2014/main" id="{8772DE3B-C0D2-10E8-4243-ADCA5F6D739C}"/>
              </a:ext>
            </a:extLst>
          </p:cNvPr>
          <p:cNvSpPr/>
          <p:nvPr/>
        </p:nvSpPr>
        <p:spPr>
          <a:xfrm>
            <a:off x="5412611" y="1788926"/>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B35ECE56-DE7A-DD5E-EF30-387DA78EE9B9}"/>
              </a:ext>
            </a:extLst>
          </p:cNvPr>
          <p:cNvSpPr/>
          <p:nvPr/>
        </p:nvSpPr>
        <p:spPr>
          <a:xfrm>
            <a:off x="4215779" y="2319031"/>
            <a:ext cx="1304832" cy="448636"/>
          </a:xfrm>
          <a:prstGeom prst="wedgeRectCallout">
            <a:avLst>
              <a:gd name="adj1" fmla="val 45218"/>
              <a:gd name="adj2" fmla="val -14689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MEXICO</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51.9</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400" dirty="0">
              <a:solidFill>
                <a:schemeClr val="tx1"/>
              </a:solidFill>
            </a:endParaRPr>
          </a:p>
        </p:txBody>
      </p:sp>
      <p:sp>
        <p:nvSpPr>
          <p:cNvPr id="39" name="Oval 38">
            <a:extLst>
              <a:ext uri="{FF2B5EF4-FFF2-40B4-BE49-F238E27FC236}">
                <a16:creationId xmlns:a16="http://schemas.microsoft.com/office/drawing/2014/main" id="{996B5374-CA8B-4BB5-8330-0A064064EF80}"/>
              </a:ext>
            </a:extLst>
          </p:cNvPr>
          <p:cNvSpPr/>
          <p:nvPr/>
        </p:nvSpPr>
        <p:spPr>
          <a:xfrm>
            <a:off x="5412611" y="1596992"/>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A8525AAB-E22E-8B1B-8CEA-49C104352C0B}"/>
              </a:ext>
            </a:extLst>
          </p:cNvPr>
          <p:cNvSpPr/>
          <p:nvPr/>
        </p:nvSpPr>
        <p:spPr>
          <a:xfrm>
            <a:off x="3990552" y="208069"/>
            <a:ext cx="914099" cy="464569"/>
          </a:xfrm>
          <a:prstGeom prst="wedgeRectCallout">
            <a:avLst>
              <a:gd name="adj1" fmla="val 112410"/>
              <a:gd name="adj2" fmla="val 261976"/>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43</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solidFill>
                <a:schemeClr val="tx1"/>
              </a:solidFill>
            </a:endParaRPr>
          </a:p>
        </p:txBody>
      </p:sp>
      <p:sp>
        <p:nvSpPr>
          <p:cNvPr id="40" name="Text Placeholder 3">
            <a:extLst>
              <a:ext uri="{FF2B5EF4-FFF2-40B4-BE49-F238E27FC236}">
                <a16:creationId xmlns:a16="http://schemas.microsoft.com/office/drawing/2014/main" id="{9E0FE3E4-BEF7-179C-35E7-0D6B86201A7F}"/>
              </a:ext>
            </a:extLst>
          </p:cNvPr>
          <p:cNvSpPr txBox="1">
            <a:spLocks/>
          </p:cNvSpPr>
          <p:nvPr/>
        </p:nvSpPr>
        <p:spPr>
          <a:xfrm rot="527709">
            <a:off x="6490380" y="758794"/>
            <a:ext cx="1685165" cy="572452"/>
          </a:xfrm>
          <a:prstGeom prst="rect">
            <a:avLst/>
          </a:prstGeom>
          <a:solidFill>
            <a:srgbClr val="FFFFFF">
              <a:alpha val="69804"/>
            </a:srgbClr>
          </a:solidFill>
        </p:spPr>
        <p:txBody>
          <a:bodyPr vert="horz" lIns="0" tIns="0" rIns="0" bIns="0" rtlCol="0">
            <a:noAutofit/>
          </a:bodyPr>
          <a:lstStyle>
            <a:lvl1pPr marL="0" indent="0" algn="l" defTabSz="914400" rtl="0" eaLnBrk="1" latinLnBrk="0" hangingPunct="1">
              <a:spcBef>
                <a:spcPts val="900"/>
              </a:spcBef>
              <a:buClr>
                <a:schemeClr val="tx2"/>
              </a:buClr>
              <a:buSzPts val="2000"/>
              <a:buFont typeface="Arial"/>
              <a:buNone/>
              <a:defRPr sz="2000" b="1" kern="1200">
                <a:solidFill>
                  <a:schemeClr val="tx1"/>
                </a:solidFill>
                <a:latin typeface="+mn-lt"/>
                <a:ea typeface="+mn-ea"/>
                <a:cs typeface="+mn-cs"/>
              </a:defRPr>
            </a:lvl1pPr>
            <a:lvl2pPr marL="625475" indent="-233363" algn="l" defTabSz="914400" rtl="0" eaLnBrk="1" latinLnBrk="0" hangingPunct="1">
              <a:spcBef>
                <a:spcPts val="1134"/>
              </a:spcBef>
              <a:buClr>
                <a:schemeClr val="tx2"/>
              </a:buClr>
              <a:buSzPts val="2000"/>
              <a:buFont typeface="Minion Pro"/>
              <a:buChar char="‒"/>
              <a:defRPr sz="2000" kern="1200">
                <a:solidFill>
                  <a:schemeClr val="tx1"/>
                </a:solidFill>
                <a:latin typeface="+mn-lt"/>
                <a:ea typeface="+mn-ea"/>
                <a:cs typeface="+mn-cs"/>
              </a:defRPr>
            </a:lvl2pPr>
            <a:lvl3pPr marL="912813" indent="-222250" algn="l" defTabSz="914400" rtl="0" eaLnBrk="1" latinLnBrk="0" hangingPunct="1">
              <a:spcBef>
                <a:spcPts val="1134"/>
              </a:spcBef>
              <a:buClr>
                <a:schemeClr val="tx2"/>
              </a:buClr>
              <a:buSzPts val="2000"/>
              <a:buFont typeface="Arial"/>
              <a:buChar char="»"/>
              <a:defRPr sz="2000" kern="1200">
                <a:solidFill>
                  <a:schemeClr val="tx1"/>
                </a:solidFill>
                <a:latin typeface="+mn-lt"/>
                <a:ea typeface="+mn-ea"/>
                <a:cs typeface="+mn-cs"/>
              </a:defRPr>
            </a:lvl3pPr>
            <a:lvl4pPr marL="1128713" indent="-190500"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439863"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pPr>
            <a:r>
              <a:rPr lang="en-GB" sz="1600" dirty="0">
                <a:solidFill>
                  <a:srgbClr val="FF0000"/>
                </a:solidFill>
              </a:rPr>
              <a:t>CO2: </a:t>
            </a:r>
            <a:r>
              <a:rPr lang="en-GB" sz="1600" dirty="0">
                <a:solidFill>
                  <a:schemeClr val="tx2"/>
                </a:solidFill>
              </a:rPr>
              <a:t>Important Greenhouse Gas</a:t>
            </a:r>
            <a:endParaRPr lang="en-US" sz="1600" b="0" dirty="0">
              <a:solidFill>
                <a:schemeClr val="tx2"/>
              </a:solidFill>
            </a:endParaRPr>
          </a:p>
        </p:txBody>
      </p:sp>
      <p:grpSp>
        <p:nvGrpSpPr>
          <p:cNvPr id="78" name="Group 77">
            <a:extLst>
              <a:ext uri="{FF2B5EF4-FFF2-40B4-BE49-F238E27FC236}">
                <a16:creationId xmlns:a16="http://schemas.microsoft.com/office/drawing/2014/main" id="{9693B2EA-07FA-7565-611E-B8EF31B9B7A6}"/>
              </a:ext>
            </a:extLst>
          </p:cNvPr>
          <p:cNvGrpSpPr/>
          <p:nvPr/>
        </p:nvGrpSpPr>
        <p:grpSpPr>
          <a:xfrm>
            <a:off x="1277881" y="3678403"/>
            <a:ext cx="7749953" cy="2070098"/>
            <a:chOff x="1277881" y="3678403"/>
            <a:chExt cx="7749953" cy="2070098"/>
          </a:xfrm>
        </p:grpSpPr>
        <p:sp>
          <p:nvSpPr>
            <p:cNvPr id="55" name="TextBox 54">
              <a:extLst>
                <a:ext uri="{FF2B5EF4-FFF2-40B4-BE49-F238E27FC236}">
                  <a16:creationId xmlns:a16="http://schemas.microsoft.com/office/drawing/2014/main" id="{D7C2C367-FD29-ACC1-97F3-3EBB54E6670E}"/>
                </a:ext>
              </a:extLst>
            </p:cNvPr>
            <p:cNvSpPr txBox="1"/>
            <p:nvPr/>
          </p:nvSpPr>
          <p:spPr>
            <a:xfrm>
              <a:off x="5137368" y="3678403"/>
              <a:ext cx="3890466" cy="646331"/>
            </a:xfrm>
            <a:prstGeom prst="rect">
              <a:avLst/>
            </a:prstGeom>
            <a:noFill/>
          </p:spPr>
          <p:txBody>
            <a:bodyPr wrap="square">
              <a:spAutoFit/>
            </a:bodyPr>
            <a:lstStyle/>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Forests absorb 30% of global </a:t>
              </a:r>
            </a:p>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emissions per year but are fragile [6].</a:t>
              </a:r>
              <a:endParaRPr lang="en-US" b="1" dirty="0">
                <a:solidFill>
                  <a:schemeClr val="tx2"/>
                </a:solidFill>
              </a:endParaRPr>
            </a:p>
          </p:txBody>
        </p:sp>
        <p:sp>
          <p:nvSpPr>
            <p:cNvPr id="53" name="Text Placeholder 3">
              <a:extLst>
                <a:ext uri="{FF2B5EF4-FFF2-40B4-BE49-F238E27FC236}">
                  <a16:creationId xmlns:a16="http://schemas.microsoft.com/office/drawing/2014/main" id="{F3431CBE-1CA9-873F-E126-057144129B17}"/>
                </a:ext>
              </a:extLst>
            </p:cNvPr>
            <p:cNvSpPr txBox="1">
              <a:spLocks/>
            </p:cNvSpPr>
            <p:nvPr/>
          </p:nvSpPr>
          <p:spPr>
            <a:xfrm>
              <a:off x="1277881" y="5326637"/>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sz="2000" b="1" dirty="0">
                  <a:solidFill>
                    <a:srgbClr val="00B050"/>
                  </a:solidFill>
                </a:rPr>
                <a:t>FORESTS</a:t>
              </a:r>
              <a:endParaRPr lang="en-US" sz="2000" b="1" dirty="0">
                <a:solidFill>
                  <a:srgbClr val="00B050"/>
                </a:solidFill>
              </a:endParaRPr>
            </a:p>
          </p:txBody>
        </p:sp>
        <p:grpSp>
          <p:nvGrpSpPr>
            <p:cNvPr id="69" name="Group 68">
              <a:extLst>
                <a:ext uri="{FF2B5EF4-FFF2-40B4-BE49-F238E27FC236}">
                  <a16:creationId xmlns:a16="http://schemas.microsoft.com/office/drawing/2014/main" id="{1066A8B3-10DA-69C0-18AD-BD4F329700D7}"/>
                </a:ext>
              </a:extLst>
            </p:cNvPr>
            <p:cNvGrpSpPr/>
            <p:nvPr/>
          </p:nvGrpSpPr>
          <p:grpSpPr>
            <a:xfrm>
              <a:off x="5287788" y="4426085"/>
              <a:ext cx="1270448" cy="1242994"/>
              <a:chOff x="5287788" y="4426085"/>
              <a:chExt cx="1270448" cy="1242994"/>
            </a:xfrm>
          </p:grpSpPr>
          <p:pic>
            <p:nvPicPr>
              <p:cNvPr id="59" name="Graphic 58" descr="Fir tree with solid fill">
                <a:extLst>
                  <a:ext uri="{FF2B5EF4-FFF2-40B4-BE49-F238E27FC236}">
                    <a16:creationId xmlns:a16="http://schemas.microsoft.com/office/drawing/2014/main" id="{9CA8F779-44A3-93AD-4E89-451893AD9C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3836" y="4754679"/>
                <a:ext cx="914400" cy="914400"/>
              </a:xfrm>
              <a:prstGeom prst="rect">
                <a:avLst/>
              </a:prstGeom>
            </p:spPr>
          </p:pic>
          <p:pic>
            <p:nvPicPr>
              <p:cNvPr id="57" name="Graphic 56" descr="Deciduous tree with solid fill">
                <a:extLst>
                  <a:ext uri="{FF2B5EF4-FFF2-40B4-BE49-F238E27FC236}">
                    <a16:creationId xmlns:a16="http://schemas.microsoft.com/office/drawing/2014/main" id="{CFE5DF83-7086-3666-0DF6-6C7D509DE0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7788" y="4847615"/>
                <a:ext cx="813248" cy="813248"/>
              </a:xfrm>
              <a:prstGeom prst="rect">
                <a:avLst/>
              </a:prstGeom>
            </p:spPr>
          </p:pic>
          <p:cxnSp>
            <p:nvCxnSpPr>
              <p:cNvPr id="62" name="Straight Arrow Connector 61">
                <a:extLst>
                  <a:ext uri="{FF2B5EF4-FFF2-40B4-BE49-F238E27FC236}">
                    <a16:creationId xmlns:a16="http://schemas.microsoft.com/office/drawing/2014/main" id="{B1EF0100-3621-B37B-5648-B600875BB792}"/>
                  </a:ext>
                </a:extLst>
              </p:cNvPr>
              <p:cNvCxnSpPr>
                <a:cxnSpLocks/>
              </p:cNvCxnSpPr>
              <p:nvPr/>
            </p:nvCxnSpPr>
            <p:spPr>
              <a:xfrm>
                <a:off x="5817141" y="4426085"/>
                <a:ext cx="0" cy="421530"/>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4E0F202-E472-4774-DBDB-449AF9DEEB46}"/>
                </a:ext>
              </a:extLst>
            </p:cNvPr>
            <p:cNvGrpSpPr/>
            <p:nvPr/>
          </p:nvGrpSpPr>
          <p:grpSpPr>
            <a:xfrm>
              <a:off x="6544590" y="4423018"/>
              <a:ext cx="881867" cy="1325483"/>
              <a:chOff x="6544590" y="4423018"/>
              <a:chExt cx="881867" cy="1325483"/>
            </a:xfrm>
          </p:grpSpPr>
          <p:grpSp>
            <p:nvGrpSpPr>
              <p:cNvPr id="68" name="Group 67">
                <a:extLst>
                  <a:ext uri="{FF2B5EF4-FFF2-40B4-BE49-F238E27FC236}">
                    <a16:creationId xmlns:a16="http://schemas.microsoft.com/office/drawing/2014/main" id="{02B2CDC4-8A1A-C005-5337-126BBCC34C6B}"/>
                  </a:ext>
                </a:extLst>
              </p:cNvPr>
              <p:cNvGrpSpPr/>
              <p:nvPr/>
            </p:nvGrpSpPr>
            <p:grpSpPr>
              <a:xfrm>
                <a:off x="6544590" y="4847615"/>
                <a:ext cx="881867" cy="900886"/>
                <a:chOff x="6578779" y="4847615"/>
                <a:chExt cx="881867" cy="900886"/>
              </a:xfrm>
            </p:grpSpPr>
            <p:pic>
              <p:nvPicPr>
                <p:cNvPr id="65" name="Graphic 64" descr="Deciduous tree with solid fill">
                  <a:extLst>
                    <a:ext uri="{FF2B5EF4-FFF2-40B4-BE49-F238E27FC236}">
                      <a16:creationId xmlns:a16="http://schemas.microsoft.com/office/drawing/2014/main" id="{B86351F7-8E33-06A6-71F5-CE46E76201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8779" y="4847615"/>
                  <a:ext cx="813248" cy="813248"/>
                </a:xfrm>
                <a:prstGeom prst="rect">
                  <a:avLst/>
                </a:prstGeom>
              </p:spPr>
            </p:pic>
            <p:pic>
              <p:nvPicPr>
                <p:cNvPr id="67" name="Graphic 66" descr="Tree Stump with solid fill">
                  <a:extLst>
                    <a:ext uri="{FF2B5EF4-FFF2-40B4-BE49-F238E27FC236}">
                      <a16:creationId xmlns:a16="http://schemas.microsoft.com/office/drawing/2014/main" id="{0C3A9EA2-6136-D354-91AE-C7AC079E41B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5632" y="5373487"/>
                  <a:ext cx="375014" cy="375014"/>
                </a:xfrm>
                <a:prstGeom prst="rect">
                  <a:avLst/>
                </a:prstGeom>
              </p:spPr>
            </p:pic>
          </p:grpSp>
          <p:cxnSp>
            <p:nvCxnSpPr>
              <p:cNvPr id="70" name="Straight Arrow Connector 69">
                <a:extLst>
                  <a:ext uri="{FF2B5EF4-FFF2-40B4-BE49-F238E27FC236}">
                    <a16:creationId xmlns:a16="http://schemas.microsoft.com/office/drawing/2014/main" id="{A9BA1C75-3281-770F-15FD-AB5633482DA9}"/>
                  </a:ext>
                </a:extLst>
              </p:cNvPr>
              <p:cNvCxnSpPr>
                <a:cxnSpLocks/>
              </p:cNvCxnSpPr>
              <p:nvPr/>
            </p:nvCxnSpPr>
            <p:spPr>
              <a:xfrm flipV="1">
                <a:off x="7051443" y="4423018"/>
                <a:ext cx="0" cy="421530"/>
              </a:xfrm>
              <a:prstGeom prst="straightConnector1">
                <a:avLst/>
              </a:prstGeom>
              <a:ln w="38100" cap="rnd">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815E9F94-D640-7119-0B0D-7DD02506DCD3}"/>
                </a:ext>
              </a:extLst>
            </p:cNvPr>
            <p:cNvSpPr txBox="1"/>
            <p:nvPr/>
          </p:nvSpPr>
          <p:spPr>
            <a:xfrm>
              <a:off x="7360145" y="4463504"/>
              <a:ext cx="1603423" cy="646331"/>
            </a:xfrm>
            <a:prstGeom prst="rect">
              <a:avLst/>
            </a:prstGeom>
            <a:noFill/>
          </p:spPr>
          <p:txBody>
            <a:bodyPr wrap="square">
              <a:spAutoFit/>
            </a:bodyPr>
            <a:lstStyle/>
            <a:p>
              <a:pPr algn="r"/>
              <a:r>
                <a:rPr lang="en-GB" sz="1800" b="1"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High demand for wood [7].</a:t>
              </a:r>
              <a:endParaRPr lang="en-US" b="1" dirty="0">
                <a:solidFill>
                  <a:schemeClr val="bg1">
                    <a:lumMod val="50000"/>
                  </a:schemeClr>
                </a:solidFill>
              </a:endParaRPr>
            </a:p>
          </p:txBody>
        </p:sp>
      </p:grpSp>
      <p:sp>
        <p:nvSpPr>
          <p:cNvPr id="3" name="Drop SDG">
            <a:extLst>
              <a:ext uri="{FF2B5EF4-FFF2-40B4-BE49-F238E27FC236}">
                <a16:creationId xmlns:a16="http://schemas.microsoft.com/office/drawing/2014/main" id="{A7C03AAE-204A-DC0A-C0BD-A74D750463B8}"/>
              </a:ext>
            </a:extLst>
          </p:cNvPr>
          <p:cNvSpPr/>
          <p:nvPr/>
        </p:nvSpPr>
        <p:spPr>
          <a:xfrm rot="21189802">
            <a:off x="4148002" y="4161733"/>
            <a:ext cx="1144308" cy="982857"/>
          </a:xfrm>
          <a:custGeom>
            <a:avLst/>
            <a:gdLst>
              <a:gd name="connsiteX0" fmla="*/ 0 w 1144308"/>
              <a:gd name="connsiteY0" fmla="*/ 491429 h 982857"/>
              <a:gd name="connsiteX1" fmla="*/ 572154 w 1144308"/>
              <a:gd name="connsiteY1" fmla="*/ 0 h 982857"/>
              <a:gd name="connsiteX2" fmla="*/ 1144308 w 1144308"/>
              <a:gd name="connsiteY2" fmla="*/ 491429 h 982857"/>
              <a:gd name="connsiteX3" fmla="*/ 572154 w 1144308"/>
              <a:gd name="connsiteY3" fmla="*/ 982858 h 982857"/>
              <a:gd name="connsiteX4" fmla="*/ 0 w 1144308"/>
              <a:gd name="connsiteY4" fmla="*/ 491429 h 98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308" h="982857" fill="none" extrusionOk="0">
                <a:moveTo>
                  <a:pt x="0" y="491429"/>
                </a:moveTo>
                <a:cubicBezTo>
                  <a:pt x="-15554" y="213647"/>
                  <a:pt x="225865" y="54746"/>
                  <a:pt x="572154" y="0"/>
                </a:cubicBezTo>
                <a:cubicBezTo>
                  <a:pt x="939981" y="59520"/>
                  <a:pt x="1179409" y="255902"/>
                  <a:pt x="1144308" y="491429"/>
                </a:cubicBezTo>
                <a:cubicBezTo>
                  <a:pt x="1088033" y="745593"/>
                  <a:pt x="947959" y="1051934"/>
                  <a:pt x="572154" y="982858"/>
                </a:cubicBezTo>
                <a:cubicBezTo>
                  <a:pt x="224927" y="1025088"/>
                  <a:pt x="-44537" y="721987"/>
                  <a:pt x="0" y="491429"/>
                </a:cubicBezTo>
                <a:close/>
              </a:path>
              <a:path w="1144308" h="982857" stroke="0" extrusionOk="0">
                <a:moveTo>
                  <a:pt x="0" y="491429"/>
                </a:moveTo>
                <a:cubicBezTo>
                  <a:pt x="28308" y="178355"/>
                  <a:pt x="303041" y="73479"/>
                  <a:pt x="572154" y="0"/>
                </a:cubicBezTo>
                <a:cubicBezTo>
                  <a:pt x="869206" y="-52721"/>
                  <a:pt x="1157927" y="228166"/>
                  <a:pt x="1144308" y="491429"/>
                </a:cubicBezTo>
                <a:cubicBezTo>
                  <a:pt x="1143586" y="754955"/>
                  <a:pt x="825817" y="1010932"/>
                  <a:pt x="572154" y="982858"/>
                </a:cubicBezTo>
                <a:cubicBezTo>
                  <a:pt x="240696" y="908658"/>
                  <a:pt x="6568" y="772309"/>
                  <a:pt x="0" y="491429"/>
                </a:cubicBezTo>
                <a:close/>
              </a:path>
            </a:pathLst>
          </a:custGeom>
          <a:gradFill flip="none" rotWithShape="1">
            <a:gsLst>
              <a:gs pos="0">
                <a:schemeClr val="bg1"/>
              </a:gs>
              <a:gs pos="100000">
                <a:schemeClr val="accent2">
                  <a:lumMod val="60000"/>
                  <a:lumOff val="40000"/>
                  <a:alpha val="8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rPr>
              <a:t>UN SDG GOAL 4</a:t>
            </a:r>
            <a:endParaRPr lang="en-US" sz="1400" b="1" i="1" dirty="0">
              <a:solidFill>
                <a:srgbClr val="0000FF"/>
              </a:solidFill>
            </a:endParaRPr>
          </a:p>
        </p:txBody>
      </p:sp>
      <p:sp>
        <p:nvSpPr>
          <p:cNvPr id="5" name="Drop Need to Educate">
            <a:extLst>
              <a:ext uri="{FF2B5EF4-FFF2-40B4-BE49-F238E27FC236}">
                <a16:creationId xmlns:a16="http://schemas.microsoft.com/office/drawing/2014/main" id="{8D05002A-7A26-D78D-77FF-9C9BDDE25793}"/>
              </a:ext>
            </a:extLst>
          </p:cNvPr>
          <p:cNvSpPr/>
          <p:nvPr/>
        </p:nvSpPr>
        <p:spPr>
          <a:xfrm>
            <a:off x="3170341" y="2142972"/>
            <a:ext cx="1882552" cy="1989647"/>
          </a:xfrm>
          <a:custGeom>
            <a:avLst/>
            <a:gdLst>
              <a:gd name="connsiteX0" fmla="*/ 0 w 1882552"/>
              <a:gd name="connsiteY0" fmla="*/ 994824 h 1989647"/>
              <a:gd name="connsiteX1" fmla="*/ 941276 w 1882552"/>
              <a:gd name="connsiteY1" fmla="*/ 0 h 1989647"/>
              <a:gd name="connsiteX2" fmla="*/ 1882552 w 1882552"/>
              <a:gd name="connsiteY2" fmla="*/ 994824 h 1989647"/>
              <a:gd name="connsiteX3" fmla="*/ 941276 w 1882552"/>
              <a:gd name="connsiteY3" fmla="*/ 1989648 h 1989647"/>
              <a:gd name="connsiteX4" fmla="*/ 0 w 1882552"/>
              <a:gd name="connsiteY4" fmla="*/ 994824 h 1989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52" h="1989647" fill="none" extrusionOk="0">
                <a:moveTo>
                  <a:pt x="0" y="994824"/>
                </a:moveTo>
                <a:cubicBezTo>
                  <a:pt x="-45379" y="426807"/>
                  <a:pt x="387958" y="60472"/>
                  <a:pt x="941276" y="0"/>
                </a:cubicBezTo>
                <a:cubicBezTo>
                  <a:pt x="1532010" y="81392"/>
                  <a:pt x="1929496" y="493388"/>
                  <a:pt x="1882552" y="994824"/>
                </a:cubicBezTo>
                <a:cubicBezTo>
                  <a:pt x="1790215" y="1515954"/>
                  <a:pt x="1485816" y="2018159"/>
                  <a:pt x="941276" y="1989648"/>
                </a:cubicBezTo>
                <a:cubicBezTo>
                  <a:pt x="406487" y="2009843"/>
                  <a:pt x="-31203" y="1515629"/>
                  <a:pt x="0" y="994824"/>
                </a:cubicBezTo>
                <a:close/>
              </a:path>
              <a:path w="1882552" h="1989647" stroke="0" extrusionOk="0">
                <a:moveTo>
                  <a:pt x="0" y="994824"/>
                </a:moveTo>
                <a:cubicBezTo>
                  <a:pt x="23618" y="410637"/>
                  <a:pt x="427676" y="9800"/>
                  <a:pt x="941276" y="0"/>
                </a:cubicBezTo>
                <a:cubicBezTo>
                  <a:pt x="1443675" y="-48581"/>
                  <a:pt x="1909313" y="461405"/>
                  <a:pt x="1882552" y="994824"/>
                </a:cubicBezTo>
                <a:cubicBezTo>
                  <a:pt x="1876471" y="1477889"/>
                  <a:pt x="1446709" y="1996142"/>
                  <a:pt x="941276" y="1989648"/>
                </a:cubicBezTo>
                <a:cubicBezTo>
                  <a:pt x="418772" y="1976924"/>
                  <a:pt x="39207" y="1600787"/>
                  <a:pt x="0" y="994824"/>
                </a:cubicBezTo>
                <a:close/>
              </a:path>
            </a:pathLst>
          </a:custGeom>
          <a:gradFill flip="none" rotWithShape="1">
            <a:gsLst>
              <a:gs pos="5000">
                <a:schemeClr val="bg1"/>
              </a:gs>
              <a:gs pos="100000">
                <a:schemeClr val="accent2">
                  <a:lumMod val="20000"/>
                  <a:lumOff val="80000"/>
                  <a:alpha val="7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NEED TO EDUCATE &amp; INSPIRE RIGHT ACTION</a:t>
            </a:r>
            <a:endParaRPr lang="en-US" sz="1400" b="1" dirty="0">
              <a:solidFill>
                <a:srgbClr val="0000FF"/>
              </a:solidFill>
            </a:endParaRPr>
          </a:p>
        </p:txBody>
      </p:sp>
      <p:sp>
        <p:nvSpPr>
          <p:cNvPr id="47" name="Popup Bg">
            <a:extLst>
              <a:ext uri="{FF2B5EF4-FFF2-40B4-BE49-F238E27FC236}">
                <a16:creationId xmlns:a16="http://schemas.microsoft.com/office/drawing/2014/main" id="{E470B4E8-4962-10DE-3056-EF428723DCC8}"/>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Rising Levels Graph">
            <a:extLst>
              <a:ext uri="{FF2B5EF4-FFF2-40B4-BE49-F238E27FC236}">
                <a16:creationId xmlns:a16="http://schemas.microsoft.com/office/drawing/2014/main" id="{9134EBB0-711F-6AAF-12C6-EE5D9D5B6600}"/>
              </a:ext>
            </a:extLst>
          </p:cNvPr>
          <p:cNvGrpSpPr/>
          <p:nvPr/>
        </p:nvGrpSpPr>
        <p:grpSpPr>
          <a:xfrm>
            <a:off x="890782" y="380297"/>
            <a:ext cx="7113640" cy="6097406"/>
            <a:chOff x="890782" y="380297"/>
            <a:chExt cx="7113640" cy="6097406"/>
          </a:xfrm>
        </p:grpSpPr>
        <p:pic>
          <p:nvPicPr>
            <p:cNvPr id="46" name="Rising Levels Graph" descr="A graph with numbers and lines&#10;&#10;Description automatically generated">
              <a:extLst>
                <a:ext uri="{FF2B5EF4-FFF2-40B4-BE49-F238E27FC236}">
                  <a16:creationId xmlns:a16="http://schemas.microsoft.com/office/drawing/2014/main" id="{DB595AD1-3902-3486-3ECD-A8FF5EA1D59A}"/>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0782" y="380297"/>
              <a:ext cx="7113640" cy="6097406"/>
            </a:xfrm>
            <a:prstGeom prst="roundRect">
              <a:avLst>
                <a:gd name="adj" fmla="val 0"/>
              </a:avLst>
            </a:prstGeom>
          </p:spPr>
        </p:pic>
        <p:sp>
          <p:nvSpPr>
            <p:cNvPr id="49" name="TextBox 48">
              <a:extLst>
                <a:ext uri="{FF2B5EF4-FFF2-40B4-BE49-F238E27FC236}">
                  <a16:creationId xmlns:a16="http://schemas.microsoft.com/office/drawing/2014/main" id="{7166CEED-CF17-597F-EF75-ECE19F6817E8}"/>
                </a:ext>
              </a:extLst>
            </p:cNvPr>
            <p:cNvSpPr txBox="1"/>
            <p:nvPr/>
          </p:nvSpPr>
          <p:spPr>
            <a:xfrm>
              <a:off x="2026965" y="758758"/>
              <a:ext cx="4576864" cy="369332"/>
            </a:xfrm>
            <a:prstGeom prst="rect">
              <a:avLst/>
            </a:prstGeom>
            <a:noFill/>
          </p:spPr>
          <p:txBody>
            <a:bodyPr wrap="square">
              <a:spAutoFit/>
            </a:bodyPr>
            <a:lstStyle/>
            <a:p>
              <a:r>
                <a:rPr lang="en-US" dirty="0">
                  <a:solidFill>
                    <a:schemeClr val="accent1"/>
                  </a:solidFill>
                </a:rPr>
                <a:t>https://www.climate.gov/media/15993</a:t>
              </a:r>
            </a:p>
          </p:txBody>
        </p:sp>
      </p:grpSp>
    </p:spTree>
    <p:extLst>
      <p:ext uri="{BB962C8B-B14F-4D97-AF65-F5344CB8AC3E}">
        <p14:creationId xmlns:p14="http://schemas.microsoft.com/office/powerpoint/2010/main" val="40157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animEffect transition="in" filter="fade">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42" fill="hold"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barn(outHorizontal)">
                                      <p:cBhvr>
                                        <p:cTn id="90" dur="500"/>
                                        <p:tgtEl>
                                          <p:spTgt spid="78"/>
                                        </p:tgtEl>
                                      </p:cBhvr>
                                    </p:animEffect>
                                  </p:childTnLst>
                                </p:cTn>
                              </p:par>
                            </p:childTnLst>
                          </p:cTn>
                        </p:par>
                        <p:par>
                          <p:cTn id="91" fill="hold">
                            <p:stCondLst>
                              <p:cond delay="500"/>
                            </p:stCondLst>
                            <p:childTnLst>
                              <p:par>
                                <p:cTn id="92" presetID="53" presetClass="entr" presetSubtype="528" fill="hold" grpId="0" nodeType="after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anim calcmode="lin" valueType="num">
                                      <p:cBhvr>
                                        <p:cTn id="97" dur="500" fill="hold"/>
                                        <p:tgtEl>
                                          <p:spTgt spid="3"/>
                                        </p:tgtEl>
                                        <p:attrNameLst>
                                          <p:attrName>ppt_x</p:attrName>
                                        </p:attrNameLst>
                                      </p:cBhvr>
                                      <p:tavLst>
                                        <p:tav tm="0">
                                          <p:val>
                                            <p:fltVal val="0.5"/>
                                          </p:val>
                                        </p:tav>
                                        <p:tav tm="100000">
                                          <p:val>
                                            <p:strVal val="#ppt_x"/>
                                          </p:val>
                                        </p:tav>
                                      </p:tavLst>
                                    </p:anim>
                                    <p:anim calcmode="lin" valueType="num">
                                      <p:cBhvr>
                                        <p:cTn id="98" dur="500" fill="hold"/>
                                        <p:tgtEl>
                                          <p:spTgt spid="3"/>
                                        </p:tgtEl>
                                        <p:attrNameLst>
                                          <p:attrName>ppt_y</p:attrName>
                                        </p:attrNameLst>
                                      </p:cBhvr>
                                      <p:tavLst>
                                        <p:tav tm="0">
                                          <p:val>
                                            <p:fltVal val="0.5"/>
                                          </p:val>
                                        </p:tav>
                                        <p:tav tm="100000">
                                          <p:val>
                                            <p:strVal val="#ppt_y"/>
                                          </p:val>
                                        </p:tav>
                                      </p:tavLst>
                                    </p:anim>
                                  </p:childTnLst>
                                </p:cTn>
                              </p:par>
                            </p:childTnLst>
                          </p:cTn>
                        </p:par>
                        <p:par>
                          <p:cTn id="99" fill="hold">
                            <p:stCondLst>
                              <p:cond delay="1000"/>
                            </p:stCondLst>
                            <p:childTnLst>
                              <p:par>
                                <p:cTn id="100" presetID="53" presetClass="entr" presetSubtype="528" fill="hold" grpId="0" nodeType="after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500" fill="hold"/>
                                        <p:tgtEl>
                                          <p:spTgt spid="5"/>
                                        </p:tgtEl>
                                        <p:attrNameLst>
                                          <p:attrName>ppt_w</p:attrName>
                                        </p:attrNameLst>
                                      </p:cBhvr>
                                      <p:tavLst>
                                        <p:tav tm="0">
                                          <p:val>
                                            <p:fltVal val="0"/>
                                          </p:val>
                                        </p:tav>
                                        <p:tav tm="100000">
                                          <p:val>
                                            <p:strVal val="#ppt_w"/>
                                          </p:val>
                                        </p:tav>
                                      </p:tavLst>
                                    </p:anim>
                                    <p:anim calcmode="lin" valueType="num">
                                      <p:cBhvr>
                                        <p:cTn id="103" dur="500" fill="hold"/>
                                        <p:tgtEl>
                                          <p:spTgt spid="5"/>
                                        </p:tgtEl>
                                        <p:attrNameLst>
                                          <p:attrName>ppt_h</p:attrName>
                                        </p:attrNameLst>
                                      </p:cBhvr>
                                      <p:tavLst>
                                        <p:tav tm="0">
                                          <p:val>
                                            <p:fltVal val="0"/>
                                          </p:val>
                                        </p:tav>
                                        <p:tav tm="100000">
                                          <p:val>
                                            <p:strVal val="#ppt_h"/>
                                          </p:val>
                                        </p:tav>
                                      </p:tavLst>
                                    </p:anim>
                                    <p:animEffect transition="in" filter="fade">
                                      <p:cBhvr>
                                        <p:cTn id="104" dur="500"/>
                                        <p:tgtEl>
                                          <p:spTgt spid="5"/>
                                        </p:tgtEl>
                                      </p:cBhvr>
                                    </p:animEffect>
                                    <p:anim calcmode="lin" valueType="num">
                                      <p:cBhvr>
                                        <p:cTn id="105" dur="500" fill="hold"/>
                                        <p:tgtEl>
                                          <p:spTgt spid="5"/>
                                        </p:tgtEl>
                                        <p:attrNameLst>
                                          <p:attrName>ppt_x</p:attrName>
                                        </p:attrNameLst>
                                      </p:cBhvr>
                                      <p:tavLst>
                                        <p:tav tm="0">
                                          <p:val>
                                            <p:fltVal val="0.5"/>
                                          </p:val>
                                        </p:tav>
                                        <p:tav tm="100000">
                                          <p:val>
                                            <p:strVal val="#ppt_x"/>
                                          </p:val>
                                        </p:tav>
                                      </p:tavLst>
                                    </p:anim>
                                    <p:anim calcmode="lin" valueType="num">
                                      <p:cBhvr>
                                        <p:cTn id="106"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7" restart="whenNotActive" fill="hold" evtFilter="cancelBubble" nodeType="interactiveSeq">
                <p:stCondLst>
                  <p:cond evt="onClick" delay="0">
                    <p:tgtEl>
                      <p:spTgt spid="51"/>
                    </p:tgtEl>
                  </p:cond>
                </p:stCondLst>
                <p:endSync evt="end" delay="0">
                  <p:rtn val="all"/>
                </p:endSync>
                <p:childTnLst>
                  <p:par>
                    <p:cTn id="108" fill="hold">
                      <p:stCondLst>
                        <p:cond delay="0"/>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childTnLst>
                          </p:cTn>
                        </p:par>
                      </p:childTnLst>
                    </p:cTn>
                  </p:par>
                </p:childTnLst>
              </p:cTn>
              <p:nextCondLst>
                <p:cond evt="onClick" delay="0">
                  <p:tgtEl>
                    <p:spTgt spid="51"/>
                  </p:tgtEl>
                </p:cond>
              </p:nextCondLst>
            </p:seq>
            <p:seq concurrent="1" nextAc="seek">
              <p:cTn id="116" restart="whenNotActive" fill="hold" evtFilter="cancelBubble" nodeType="interactiveSeq">
                <p:stCondLst>
                  <p:cond evt="onClick" delay="0">
                    <p:tgtEl>
                      <p:spTgt spid="47"/>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
                                        </p:tgtEl>
                                      </p:cBhvr>
                                    </p:animEffect>
                                    <p:set>
                                      <p:cBhvr>
                                        <p:cTn id="121" dur="1" fill="hold">
                                          <p:stCondLst>
                                            <p:cond delay="499"/>
                                          </p:stCondLst>
                                        </p:cTn>
                                        <p:tgtEl>
                                          <p:spTgt spid="52"/>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7"/>
                                        </p:tgtEl>
                                      </p:cBhvr>
                                    </p:animEffect>
                                    <p:set>
                                      <p:cBhvr>
                                        <p:cTn id="124"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bldLst>
      <p:bldP spid="51" grpId="0" animBg="1"/>
      <p:bldP spid="4" grpId="0" build="p"/>
      <p:bldP spid="15" grpId="0" uiExpand="1" build="p"/>
      <p:bldP spid="34" grpId="0" animBg="1"/>
      <p:bldP spid="36" grpId="0" animBg="1"/>
      <p:bldP spid="13" grpId="0" animBg="1"/>
      <p:bldP spid="37" grpId="0" animBg="1"/>
      <p:bldP spid="14" grpId="0" animBg="1"/>
      <p:bldP spid="38" grpId="0" animBg="1"/>
      <p:bldP spid="12" grpId="0" animBg="1"/>
      <p:bldP spid="39" grpId="0" animBg="1"/>
      <p:bldP spid="10" grpId="0" animBg="1"/>
      <p:bldP spid="40" grpId="0" animBg="1"/>
      <p:bldP spid="3" grpId="0" animBg="1"/>
      <p:bldP spid="5" grpId="0" animBg="1"/>
      <p:bldP spid="47" grpId="0" animBg="1"/>
      <p:bldP spid="47"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1019918"/>
            <a:ext cx="7500938" cy="276225"/>
          </a:xfrm>
        </p:spPr>
        <p:txBody>
          <a:bodyPr/>
          <a:lstStyle/>
          <a:p>
            <a:pPr algn="just"/>
            <a:r>
              <a:rPr lang="en-IE" sz="1800" b="1" i="1" dirty="0">
                <a:solidFill>
                  <a:srgbClr val="0000FF"/>
                </a:solidFill>
              </a:rPr>
              <a:t>FOSTER FOREST – Decision Making Aid</a:t>
            </a:r>
            <a:endParaRPr lang="en-GB" sz="1800" b="1" dirty="0"/>
          </a:p>
        </p:txBody>
      </p:sp>
      <p:sp>
        <p:nvSpPr>
          <p:cNvPr id="6" name="Text Placeholder 5">
            <a:extLst>
              <a:ext uri="{FF2B5EF4-FFF2-40B4-BE49-F238E27FC236}">
                <a16:creationId xmlns:a16="http://schemas.microsoft.com/office/drawing/2014/main" id="{3E4559F4-40FE-DD06-DD3C-A14B126BF39D}"/>
              </a:ext>
            </a:extLst>
          </p:cNvPr>
          <p:cNvSpPr>
            <a:spLocks noGrp="1"/>
          </p:cNvSpPr>
          <p:nvPr>
            <p:ph type="body" sz="quarter" idx="10"/>
          </p:nvPr>
        </p:nvSpPr>
        <p:spPr>
          <a:xfrm>
            <a:off x="214005" y="1434345"/>
            <a:ext cx="4481503" cy="4700064"/>
          </a:xfrm>
        </p:spPr>
        <p:txBody>
          <a:bodyPr/>
          <a:lstStyle/>
          <a:p>
            <a:pPr algn="just"/>
            <a:r>
              <a:rPr lang="en-GB" sz="1800" b="0" dirty="0"/>
              <a:t>A 5 expert players + 1 facilitator, role-playing game that simulates forestry under changing climatic conditions.</a:t>
            </a:r>
          </a:p>
          <a:p>
            <a:pPr algn="just"/>
            <a:r>
              <a:rPr lang="en-GB" sz="1800" dirty="0">
                <a:solidFill>
                  <a:srgbClr val="00B050"/>
                </a:solidFill>
              </a:rPr>
              <a:t>PROS:</a:t>
            </a:r>
            <a:r>
              <a:rPr lang="en-GB" sz="1800" b="0" dirty="0"/>
              <a:t> </a:t>
            </a:r>
            <a:r>
              <a:rPr lang="en-GB" sz="1800" b="0" dirty="0" err="1"/>
              <a:t>ComMod</a:t>
            </a:r>
            <a:r>
              <a:rPr lang="en-GB" sz="1800" b="0" dirty="0"/>
              <a:t>, very engaging, realistic ecosystem model, rich variety of important scenarios (water quality upkeep, land use results, carbon sequestration, species conservation, etc.).</a:t>
            </a:r>
          </a:p>
          <a:p>
            <a:pPr algn="just"/>
            <a:r>
              <a:rPr lang="en-GB" sz="1800" dirty="0">
                <a:solidFill>
                  <a:srgbClr val="FF0000"/>
                </a:solidFill>
              </a:rPr>
              <a:t>CONS: </a:t>
            </a:r>
            <a:r>
              <a:rPr lang="en-GB" sz="1800" b="0" dirty="0"/>
              <a:t>Very high learning curve (2 usage videos, 6 booklets). Very difficult to use with young or non-expert audiences. Need for elaborate set up (2 projectors + 1 expert facilitator), an expert facilitator, UI is not very user friendly, lacks feedback upon climate changes.</a:t>
            </a:r>
          </a:p>
          <a:p>
            <a:pPr algn="ctr"/>
            <a:r>
              <a:rPr lang="en-GB" sz="1800" b="0" dirty="0"/>
              <a:t>[8]</a:t>
            </a:r>
          </a:p>
          <a:p>
            <a:pPr algn="just"/>
            <a:endParaRPr lang="en-GB" sz="1800" b="0" dirty="0"/>
          </a:p>
          <a:p>
            <a:endParaRPr lang="en-US" sz="1800" dirty="0"/>
          </a:p>
        </p:txBody>
      </p:sp>
      <p:grpSp>
        <p:nvGrpSpPr>
          <p:cNvPr id="9" name="foster forest image">
            <a:extLst>
              <a:ext uri="{FF2B5EF4-FFF2-40B4-BE49-F238E27FC236}">
                <a16:creationId xmlns:a16="http://schemas.microsoft.com/office/drawing/2014/main" id="{DD351EAD-A113-42EF-D822-631CE20D163F}"/>
              </a:ext>
            </a:extLst>
          </p:cNvPr>
          <p:cNvGrpSpPr/>
          <p:nvPr/>
        </p:nvGrpSpPr>
        <p:grpSpPr>
          <a:xfrm>
            <a:off x="4931471" y="49102"/>
            <a:ext cx="4164468" cy="6448898"/>
            <a:chOff x="4931471" y="49102"/>
            <a:chExt cx="4164468" cy="6448898"/>
          </a:xfrm>
        </p:grpSpPr>
        <p:pic>
          <p:nvPicPr>
            <p:cNvPr id="11" name="foster forest image 5">
              <a:extLst>
                <a:ext uri="{FF2B5EF4-FFF2-40B4-BE49-F238E27FC236}">
                  <a16:creationId xmlns:a16="http://schemas.microsoft.com/office/drawing/2014/main" id="{5F36FC37-FFD7-06AE-6AEF-D7C8006F2040}"/>
                </a:ext>
              </a:extLst>
            </p:cNvPr>
            <p:cNvPicPr>
              <a:picLocks noChangeAspect="1"/>
            </p:cNvPicPr>
            <p:nvPr/>
          </p:nvPicPr>
          <p:blipFill>
            <a:blip r:embed="rId2"/>
            <a:stretch>
              <a:fillRect/>
            </a:stretch>
          </p:blipFill>
          <p:spPr>
            <a:xfrm>
              <a:off x="4937487" y="49102"/>
              <a:ext cx="4158452" cy="2770487"/>
            </a:xfrm>
            <a:prstGeom prst="rect">
              <a:avLst/>
            </a:prstGeom>
            <a:ln w="38100">
              <a:solidFill>
                <a:schemeClr val="accent2"/>
              </a:solidFill>
            </a:ln>
          </p:spPr>
        </p:pic>
        <p:pic>
          <p:nvPicPr>
            <p:cNvPr id="12" name="foster forest image 4">
              <a:extLst>
                <a:ext uri="{FF2B5EF4-FFF2-40B4-BE49-F238E27FC236}">
                  <a16:creationId xmlns:a16="http://schemas.microsoft.com/office/drawing/2014/main" id="{3418F385-0241-E60F-3FC1-09CBA681583D}"/>
                </a:ext>
              </a:extLst>
            </p:cNvPr>
            <p:cNvPicPr>
              <a:picLocks noChangeAspect="1"/>
            </p:cNvPicPr>
            <p:nvPr/>
          </p:nvPicPr>
          <p:blipFill>
            <a:blip r:embed="rId3"/>
            <a:stretch>
              <a:fillRect/>
            </a:stretch>
          </p:blipFill>
          <p:spPr>
            <a:xfrm>
              <a:off x="5794761" y="1765952"/>
              <a:ext cx="3301178" cy="2466629"/>
            </a:xfrm>
            <a:prstGeom prst="rect">
              <a:avLst/>
            </a:prstGeom>
            <a:ln w="38100">
              <a:solidFill>
                <a:schemeClr val="accent2"/>
              </a:solidFill>
            </a:ln>
          </p:spPr>
        </p:pic>
        <p:pic>
          <p:nvPicPr>
            <p:cNvPr id="13" name="foster forest image 3">
              <a:extLst>
                <a:ext uri="{FF2B5EF4-FFF2-40B4-BE49-F238E27FC236}">
                  <a16:creationId xmlns:a16="http://schemas.microsoft.com/office/drawing/2014/main" id="{066F768D-915C-ACFE-EFFF-556C913A354D}"/>
                </a:ext>
              </a:extLst>
            </p:cNvPr>
            <p:cNvPicPr>
              <a:picLocks noChangeAspect="1"/>
            </p:cNvPicPr>
            <p:nvPr/>
          </p:nvPicPr>
          <p:blipFill>
            <a:blip r:embed="rId4"/>
            <a:stretch>
              <a:fillRect/>
            </a:stretch>
          </p:blipFill>
          <p:spPr>
            <a:xfrm>
              <a:off x="4937487" y="2887295"/>
              <a:ext cx="3320782" cy="1560546"/>
            </a:xfrm>
            <a:prstGeom prst="rect">
              <a:avLst/>
            </a:prstGeom>
            <a:ln w="38100">
              <a:solidFill>
                <a:schemeClr val="accent2"/>
              </a:solidFill>
            </a:ln>
          </p:spPr>
        </p:pic>
        <p:pic>
          <p:nvPicPr>
            <p:cNvPr id="14" name="foster forest image 2">
              <a:extLst>
                <a:ext uri="{FF2B5EF4-FFF2-40B4-BE49-F238E27FC236}">
                  <a16:creationId xmlns:a16="http://schemas.microsoft.com/office/drawing/2014/main" id="{BE5DB8CA-4F0D-E177-93B1-58078D877AA1}"/>
                </a:ext>
              </a:extLst>
            </p:cNvPr>
            <p:cNvPicPr>
              <a:picLocks noChangeAspect="1"/>
            </p:cNvPicPr>
            <p:nvPr/>
          </p:nvPicPr>
          <p:blipFill rotWithShape="1">
            <a:blip r:embed="rId5"/>
            <a:srcRect l="33961" t="22913"/>
            <a:stretch/>
          </p:blipFill>
          <p:spPr>
            <a:xfrm>
              <a:off x="4931471" y="4447841"/>
              <a:ext cx="3090835" cy="2050159"/>
            </a:xfrm>
            <a:prstGeom prst="rect">
              <a:avLst/>
            </a:prstGeom>
            <a:ln w="38100">
              <a:solidFill>
                <a:schemeClr val="accent2"/>
              </a:solidFill>
            </a:ln>
          </p:spPr>
        </p:pic>
        <p:pic>
          <p:nvPicPr>
            <p:cNvPr id="15" name="foster forest image 1">
              <a:extLst>
                <a:ext uri="{FF2B5EF4-FFF2-40B4-BE49-F238E27FC236}">
                  <a16:creationId xmlns:a16="http://schemas.microsoft.com/office/drawing/2014/main" id="{DF93F8C9-8086-F22E-F506-B364DC0E745C}"/>
                </a:ext>
              </a:extLst>
            </p:cNvPr>
            <p:cNvPicPr>
              <a:picLocks noChangeAspect="1"/>
            </p:cNvPicPr>
            <p:nvPr/>
          </p:nvPicPr>
          <p:blipFill>
            <a:blip r:embed="rId6"/>
            <a:stretch>
              <a:fillRect/>
            </a:stretch>
          </p:blipFill>
          <p:spPr>
            <a:xfrm>
              <a:off x="7062843" y="3759206"/>
              <a:ext cx="2027080" cy="2738794"/>
            </a:xfrm>
            <a:prstGeom prst="rect">
              <a:avLst/>
            </a:prstGeom>
            <a:ln w="38100">
              <a:solidFill>
                <a:schemeClr val="accent2"/>
              </a:solidFill>
            </a:ln>
          </p:spPr>
        </p:pic>
      </p:grpSp>
    </p:spTree>
    <p:extLst>
      <p:ext uri="{BB962C8B-B14F-4D97-AF65-F5344CB8AC3E}">
        <p14:creationId xmlns:p14="http://schemas.microsoft.com/office/powerpoint/2010/main" val="129805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14005" y="1310820"/>
            <a:ext cx="5778233" cy="2260450"/>
          </a:xfrm>
        </p:spPr>
        <p:txBody>
          <a:bodyPr/>
          <a:lstStyle/>
          <a:p>
            <a:pPr algn="just"/>
            <a:r>
              <a:rPr lang="en-GB" sz="1800" b="0" dirty="0"/>
              <a:t>A </a:t>
            </a:r>
            <a:r>
              <a:rPr lang="en-GB" sz="1800" dirty="0"/>
              <a:t>role-playing</a:t>
            </a:r>
            <a:r>
              <a:rPr lang="en-GB" sz="1800" b="0" dirty="0"/>
              <a:t> board game where players act as CEOs of </a:t>
            </a:r>
            <a:r>
              <a:rPr lang="en-GB" sz="1800" dirty="0"/>
              <a:t>logging or mining companies</a:t>
            </a:r>
            <a:r>
              <a:rPr lang="en-GB" sz="1800" b="0" dirty="0"/>
              <a:t> and interact with markets, the government, and NGOs to develop strategies which alter </a:t>
            </a:r>
            <a:r>
              <a:rPr lang="en-GB" sz="1800" dirty="0"/>
              <a:t>land use</a:t>
            </a:r>
            <a:r>
              <a:rPr lang="en-GB" sz="1800" b="0" dirty="0"/>
              <a:t> as measured in terms of forest cover, biodiversity, and volumes traded. The underlying model captures all main drivers of land use change in central African forests (demographics, economical, governance, technological, cultural) via simple rules. [9]</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967760"/>
            <a:ext cx="7500938" cy="276225"/>
          </a:xfrm>
        </p:spPr>
        <p:txBody>
          <a:bodyPr/>
          <a:lstStyle/>
          <a:p>
            <a:r>
              <a:rPr lang="en-IE" sz="1800" b="1" i="1" dirty="0">
                <a:solidFill>
                  <a:srgbClr val="0000FF"/>
                </a:solidFill>
              </a:rPr>
              <a:t>MINE SET – Educational Game</a:t>
            </a:r>
            <a:endParaRPr lang="en-GB" sz="1800" b="0" dirty="0"/>
          </a:p>
          <a:p>
            <a:endParaRPr lang="en-IE" sz="1800" b="1" i="1" dirty="0">
              <a:solidFill>
                <a:srgbClr val="0000FF"/>
              </a:solidFill>
            </a:endParaRPr>
          </a:p>
        </p:txBody>
      </p:sp>
      <p:pic>
        <p:nvPicPr>
          <p:cNvPr id="8" name="Picture 7" descr="A board game with hexagons and pieces&#10;&#10;Description automatically generated">
            <a:extLst>
              <a:ext uri="{FF2B5EF4-FFF2-40B4-BE49-F238E27FC236}">
                <a16:creationId xmlns:a16="http://schemas.microsoft.com/office/drawing/2014/main" id="{CD365F87-D8E4-7A53-46FA-26AC1A32256C}"/>
              </a:ext>
            </a:extLst>
          </p:cNvPr>
          <p:cNvPicPr>
            <a:picLocks noChangeAspect="1"/>
          </p:cNvPicPr>
          <p:nvPr/>
        </p:nvPicPr>
        <p:blipFill rotWithShape="1">
          <a:blip r:embed="rId2">
            <a:extLst>
              <a:ext uri="{28A0092B-C50C-407E-A947-70E740481C1C}">
                <a14:useLocalDpi xmlns:a14="http://schemas.microsoft.com/office/drawing/2010/main" val="0"/>
              </a:ext>
            </a:extLst>
          </a:blip>
          <a:srcRect l="7137" r="6264" b="3685"/>
          <a:stretch/>
        </p:blipFill>
        <p:spPr>
          <a:xfrm>
            <a:off x="214005" y="3720167"/>
            <a:ext cx="5778233" cy="2687439"/>
          </a:xfrm>
          <a:prstGeom prst="rect">
            <a:avLst/>
          </a:prstGeom>
        </p:spPr>
      </p:pic>
      <p:grpSp>
        <p:nvGrpSpPr>
          <p:cNvPr id="17" name="Group 16">
            <a:extLst>
              <a:ext uri="{FF2B5EF4-FFF2-40B4-BE49-F238E27FC236}">
                <a16:creationId xmlns:a16="http://schemas.microsoft.com/office/drawing/2014/main" id="{E1377B55-1E94-4549-723E-F3DA9688FFF6}"/>
              </a:ext>
            </a:extLst>
          </p:cNvPr>
          <p:cNvGrpSpPr/>
          <p:nvPr/>
        </p:nvGrpSpPr>
        <p:grpSpPr>
          <a:xfrm>
            <a:off x="6099243" y="246957"/>
            <a:ext cx="2830752" cy="6078587"/>
            <a:chOff x="6099243" y="779413"/>
            <a:chExt cx="2830752" cy="6078587"/>
          </a:xfrm>
        </p:grpSpPr>
        <p:sp>
          <p:nvSpPr>
            <p:cNvPr id="10" name="TextBox 9">
              <a:extLst>
                <a:ext uri="{FF2B5EF4-FFF2-40B4-BE49-F238E27FC236}">
                  <a16:creationId xmlns:a16="http://schemas.microsoft.com/office/drawing/2014/main" id="{FF3F002E-64FC-0EC8-B893-D15F8E2D19C7}"/>
                </a:ext>
              </a:extLst>
            </p:cNvPr>
            <p:cNvSpPr txBox="1"/>
            <p:nvPr/>
          </p:nvSpPr>
          <p:spPr>
            <a:xfrm>
              <a:off x="6099243" y="4749731"/>
              <a:ext cx="2830752" cy="2108269"/>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captures rich variety of land use change drivers, model progression, immersive.</a:t>
              </a:r>
            </a:p>
            <a:p>
              <a:pPr algn="just">
                <a:spcBef>
                  <a:spcPts val="600"/>
                </a:spcBef>
              </a:pPr>
              <a:r>
                <a:rPr lang="en-GB" sz="1800" b="1" dirty="0">
                  <a:solidFill>
                    <a:srgbClr val="FF0000"/>
                  </a:solidFill>
                </a:rPr>
                <a:t>CONS: </a:t>
              </a:r>
              <a:r>
                <a:rPr lang="en-GB" dirty="0"/>
                <a:t>A</a:t>
              </a:r>
              <a:r>
                <a:rPr lang="en-US" sz="1800" b="0" i="0" u="none" strike="noStrike" baseline="0" dirty="0" err="1">
                  <a:latin typeface="URWPalladioL-Roma"/>
                </a:rPr>
                <a:t>llegorical</a:t>
              </a:r>
              <a:r>
                <a:rPr lang="en-US" sz="1800" b="0" i="0" u="none" strike="noStrike" baseline="0" dirty="0">
                  <a:latin typeface="URWPalladioL-Roma"/>
                </a:rPr>
                <a:t> model, (</a:t>
              </a:r>
              <a:r>
                <a:rPr lang="en-GB" b="0" i="0" u="none" strike="noStrike" baseline="0" dirty="0">
                  <a:latin typeface="URWPalladioL-Roma"/>
                </a:rPr>
                <a:t>n</a:t>
              </a:r>
              <a:r>
                <a:rPr lang="en-GB" sz="1800" dirty="0"/>
                <a:t>ot scientifically accurate), significant set up needed.</a:t>
              </a:r>
              <a:endParaRPr lang="en-GB" sz="1800" b="0" dirty="0"/>
            </a:p>
          </p:txBody>
        </p:sp>
        <p:sp>
          <p:nvSpPr>
            <p:cNvPr id="16" name="TextBox 15">
              <a:extLst>
                <a:ext uri="{FF2B5EF4-FFF2-40B4-BE49-F238E27FC236}">
                  <a16:creationId xmlns:a16="http://schemas.microsoft.com/office/drawing/2014/main" id="{73C80EF4-0A7E-3101-5F84-FDB63A4C9E39}"/>
                </a:ext>
              </a:extLst>
            </p:cNvPr>
            <p:cNvSpPr txBox="1"/>
            <p:nvPr/>
          </p:nvSpPr>
          <p:spPr>
            <a:xfrm>
              <a:off x="6099243" y="779413"/>
              <a:ext cx="2830752" cy="3693319"/>
            </a:xfrm>
            <a:prstGeom prst="rect">
              <a:avLst/>
            </a:prstGeom>
            <a:noFill/>
          </p:spPr>
          <p:txBody>
            <a:bodyPr wrap="square">
              <a:spAutoFit/>
            </a:bodyPr>
            <a:lstStyle/>
            <a:p>
              <a:pPr algn="just"/>
              <a:r>
                <a:rPr lang="en-GB" sz="1800" dirty="0"/>
                <a:t>In 2023, </a:t>
              </a:r>
              <a:r>
                <a:rPr lang="en-GB" dirty="0"/>
                <a:t>P. O. </a:t>
              </a:r>
              <a:r>
                <a:rPr lang="en-US" sz="1800" i="0" u="none" strike="noStrike" baseline="0" dirty="0" err="1">
                  <a:latin typeface="URWPalladioL-Bold"/>
                </a:rPr>
                <a:t>Waeber</a:t>
              </a:r>
              <a:r>
                <a:rPr lang="en-US" sz="1800" i="0" u="none" strike="noStrike" baseline="0" dirty="0">
                  <a:latin typeface="URWPalladioL-Bold"/>
                </a:rPr>
                <a:t> et. al. tried this game with Forestry graduate students online via a zoom call. THEY confirm good engagement, a great learning experience, and emergence of realistic strategies.  </a:t>
              </a:r>
              <a:r>
                <a:rPr lang="en-US" dirty="0">
                  <a:latin typeface="URWPalladioL-Bold"/>
                </a:rPr>
                <a:t>There is a </a:t>
              </a:r>
              <a:r>
                <a:rPr lang="en-US" b="1" dirty="0">
                  <a:latin typeface="URWPalladioL-Bold"/>
                </a:rPr>
                <a:t>need for </a:t>
              </a:r>
              <a:r>
                <a:rPr lang="en-US" sz="1800" b="1" i="0" u="none" strike="noStrike" baseline="0" dirty="0">
                  <a:latin typeface="URWPalladioL-Bold"/>
                </a:rPr>
                <a:t>a fully digital version</a:t>
              </a:r>
              <a:r>
                <a:rPr lang="en-US" sz="1800" i="0" u="none" strike="noStrike" baseline="0" dirty="0">
                  <a:latin typeface="URWPalladioL-Bold"/>
                </a:rPr>
                <a:t> of this and/or similar games for use as widely accessible, effective, transformative  learning tools. [10]</a:t>
              </a:r>
              <a:endParaRPr lang="en-GB" sz="1800" dirty="0"/>
            </a:p>
          </p:txBody>
        </p:sp>
      </p:grpSp>
    </p:spTree>
    <p:extLst>
      <p:ext uri="{BB962C8B-B14F-4D97-AF65-F5344CB8AC3E}">
        <p14:creationId xmlns:p14="http://schemas.microsoft.com/office/powerpoint/2010/main" val="219426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52917" y="1456693"/>
            <a:ext cx="4513635" cy="2288455"/>
          </a:xfrm>
        </p:spPr>
        <p:txBody>
          <a:bodyPr/>
          <a:lstStyle/>
          <a:p>
            <a:pPr algn="just"/>
            <a:r>
              <a:rPr lang="en-GB" sz="1800" b="0" dirty="0"/>
              <a:t>Web Based multi-player RPG where learners play as forest dwellers who draft and vote on policies to decide on harvesting trees or selling non-timber forest products to make money. Players can also plant new trees and monitor others. The environment reciprocates poor health of the forest via floods that lead to loss for all community members.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52917" y="1027504"/>
            <a:ext cx="7500938" cy="276225"/>
          </a:xfrm>
        </p:spPr>
        <p:txBody>
          <a:bodyPr/>
          <a:lstStyle/>
          <a:p>
            <a:r>
              <a:rPr lang="en-IE" sz="1800" b="1" i="1" dirty="0">
                <a:solidFill>
                  <a:srgbClr val="0000FF"/>
                </a:solidFill>
              </a:rPr>
              <a:t>ABOUT THAT FOREST – Educational Game</a:t>
            </a:r>
          </a:p>
        </p:txBody>
      </p:sp>
      <p:pic>
        <p:nvPicPr>
          <p:cNvPr id="6" name="Picture 5">
            <a:extLst>
              <a:ext uri="{FF2B5EF4-FFF2-40B4-BE49-F238E27FC236}">
                <a16:creationId xmlns:a16="http://schemas.microsoft.com/office/drawing/2014/main" id="{F7FF5534-B9E9-B9EF-C30C-55FE739334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191" t="6942" r="18103" b="5017"/>
          <a:stretch/>
        </p:blipFill>
        <p:spPr>
          <a:xfrm>
            <a:off x="4957091" y="116731"/>
            <a:ext cx="4153143" cy="3628417"/>
          </a:xfrm>
          <a:prstGeom prst="rect">
            <a:avLst/>
          </a:prstGeom>
        </p:spPr>
      </p:pic>
      <p:pic>
        <p:nvPicPr>
          <p:cNvPr id="8" name="Picture 7">
            <a:extLst>
              <a:ext uri="{FF2B5EF4-FFF2-40B4-BE49-F238E27FC236}">
                <a16:creationId xmlns:a16="http://schemas.microsoft.com/office/drawing/2014/main" id="{47C55EC0-C551-BB0E-80C2-45EE55C381E9}"/>
              </a:ext>
            </a:extLst>
          </p:cNvPr>
          <p:cNvPicPr>
            <a:picLocks noChangeAspect="1"/>
          </p:cNvPicPr>
          <p:nvPr/>
        </p:nvPicPr>
        <p:blipFill rotWithShape="1">
          <a:blip r:embed="rId4"/>
          <a:srcRect r="25551"/>
          <a:stretch/>
        </p:blipFill>
        <p:spPr>
          <a:xfrm>
            <a:off x="4957091" y="3745148"/>
            <a:ext cx="4153143" cy="2752852"/>
          </a:xfrm>
          <a:prstGeom prst="rect">
            <a:avLst/>
          </a:prstGeom>
        </p:spPr>
      </p:pic>
      <p:sp>
        <p:nvSpPr>
          <p:cNvPr id="11" name="TextBox 10">
            <a:extLst>
              <a:ext uri="{FF2B5EF4-FFF2-40B4-BE49-F238E27FC236}">
                <a16:creationId xmlns:a16="http://schemas.microsoft.com/office/drawing/2014/main" id="{D51083D7-8989-7915-D061-1180E9A791E2}"/>
              </a:ext>
            </a:extLst>
          </p:cNvPr>
          <p:cNvSpPr txBox="1"/>
          <p:nvPr/>
        </p:nvSpPr>
        <p:spPr>
          <a:xfrm>
            <a:off x="252916" y="3822402"/>
            <a:ext cx="4513635" cy="1477328"/>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competition v/s cooperation, Explores Economic Driver of Exploitation, widely accessible, appeals to a wider age group and range of starting knowledge level.</a:t>
            </a:r>
          </a:p>
        </p:txBody>
      </p:sp>
      <p:sp>
        <p:nvSpPr>
          <p:cNvPr id="13" name="TextBox 12">
            <a:extLst>
              <a:ext uri="{FF2B5EF4-FFF2-40B4-BE49-F238E27FC236}">
                <a16:creationId xmlns:a16="http://schemas.microsoft.com/office/drawing/2014/main" id="{4350B62E-8023-7349-55CB-5768ABDA8DDF}"/>
              </a:ext>
            </a:extLst>
          </p:cNvPr>
          <p:cNvSpPr txBox="1"/>
          <p:nvPr/>
        </p:nvSpPr>
        <p:spPr>
          <a:xfrm>
            <a:off x="252916" y="5528214"/>
            <a:ext cx="4513635" cy="646331"/>
          </a:xfrm>
          <a:prstGeom prst="rect">
            <a:avLst/>
          </a:prstGeom>
          <a:noFill/>
        </p:spPr>
        <p:txBody>
          <a:bodyPr wrap="square">
            <a:spAutoFit/>
          </a:bodyPr>
          <a:lstStyle/>
          <a:p>
            <a:r>
              <a:rPr lang="en-US" sz="1800" b="0" i="0" u="sng" strike="noStrike" dirty="0">
                <a:solidFill>
                  <a:srgbClr val="0070C0"/>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https://games4sustainability.org/gamepedia/about-that-forest/</a:t>
            </a:r>
            <a:r>
              <a:rPr lang="en-US" sz="1800" b="0" i="0" u="sng" strike="noStrike" dirty="0">
                <a:solidFill>
                  <a:srgbClr val="0070C0"/>
                </a:solidFill>
                <a:effectLst/>
                <a:latin typeface="Calibri" panose="020F0502020204030204" pitchFamily="34" charset="0"/>
              </a:rPr>
              <a:t> </a:t>
            </a:r>
            <a:endParaRPr lang="en-US" dirty="0">
              <a:solidFill>
                <a:srgbClr val="0070C0"/>
              </a:solidFill>
            </a:endParaRPr>
          </a:p>
        </p:txBody>
      </p:sp>
    </p:spTree>
    <p:extLst>
      <p:ext uri="{BB962C8B-B14F-4D97-AF65-F5344CB8AC3E}">
        <p14:creationId xmlns:p14="http://schemas.microsoft.com/office/powerpoint/2010/main" val="123968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69340" y="1443524"/>
            <a:ext cx="4708188" cy="1949721"/>
          </a:xfrm>
        </p:spPr>
        <p:txBody>
          <a:bodyPr/>
          <a:lstStyle/>
          <a:p>
            <a:pPr algn="just"/>
            <a:r>
              <a:rPr lang="en-GB" sz="1800" b="0" dirty="0"/>
              <a:t>Web based game for children where they visit different types of forests and can discover various flora and fauna along with services that the forest offers. Contains fun mini games like picture matching and biodiversity spotting. Provides short fun facts. Learners earn points and can collect spotted species.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69340" y="1048635"/>
            <a:ext cx="7500939" cy="394889"/>
          </a:xfrm>
        </p:spPr>
        <p:txBody>
          <a:bodyPr/>
          <a:lstStyle/>
          <a:p>
            <a:r>
              <a:rPr lang="en-IE" sz="1800" b="1" i="1" dirty="0">
                <a:solidFill>
                  <a:srgbClr val="0000FF"/>
                </a:solidFill>
              </a:rPr>
              <a:t>FOREST KIDS – Educational Game</a:t>
            </a:r>
          </a:p>
        </p:txBody>
      </p:sp>
      <p:pic>
        <p:nvPicPr>
          <p:cNvPr id="7" name="Picture 6">
            <a:extLst>
              <a:ext uri="{FF2B5EF4-FFF2-40B4-BE49-F238E27FC236}">
                <a16:creationId xmlns:a16="http://schemas.microsoft.com/office/drawing/2014/main" id="{16BF37BF-6519-A0E2-D26F-DC79C2E51BBE}"/>
              </a:ext>
            </a:extLst>
          </p:cNvPr>
          <p:cNvPicPr>
            <a:picLocks noChangeAspect="1"/>
          </p:cNvPicPr>
          <p:nvPr/>
        </p:nvPicPr>
        <p:blipFill>
          <a:blip r:embed="rId2"/>
          <a:stretch>
            <a:fillRect/>
          </a:stretch>
        </p:blipFill>
        <p:spPr>
          <a:xfrm>
            <a:off x="0" y="4121135"/>
            <a:ext cx="9144000" cy="2376866"/>
          </a:xfrm>
          <a:prstGeom prst="rect">
            <a:avLst/>
          </a:prstGeom>
        </p:spPr>
      </p:pic>
      <p:pic>
        <p:nvPicPr>
          <p:cNvPr id="10" name="Picture 9">
            <a:extLst>
              <a:ext uri="{FF2B5EF4-FFF2-40B4-BE49-F238E27FC236}">
                <a16:creationId xmlns:a16="http://schemas.microsoft.com/office/drawing/2014/main" id="{7C73A8A8-3DAC-3592-B7CB-39BB3D3BB302}"/>
              </a:ext>
            </a:extLst>
          </p:cNvPr>
          <p:cNvPicPr>
            <a:picLocks noChangeAspect="1"/>
          </p:cNvPicPr>
          <p:nvPr/>
        </p:nvPicPr>
        <p:blipFill rotWithShape="1">
          <a:blip r:embed="rId3"/>
          <a:srcRect t="8749"/>
          <a:stretch/>
        </p:blipFill>
        <p:spPr>
          <a:xfrm>
            <a:off x="6972796" y="4497163"/>
            <a:ext cx="1611057" cy="1705330"/>
          </a:xfrm>
          <a:prstGeom prst="rect">
            <a:avLst/>
          </a:prstGeom>
        </p:spPr>
      </p:pic>
      <p:pic>
        <p:nvPicPr>
          <p:cNvPr id="13" name="Picture 12">
            <a:extLst>
              <a:ext uri="{FF2B5EF4-FFF2-40B4-BE49-F238E27FC236}">
                <a16:creationId xmlns:a16="http://schemas.microsoft.com/office/drawing/2014/main" id="{CCF52D67-D8A8-CF5E-F3FC-71D7891BAB7B}"/>
              </a:ext>
            </a:extLst>
          </p:cNvPr>
          <p:cNvPicPr>
            <a:picLocks noChangeAspect="1"/>
          </p:cNvPicPr>
          <p:nvPr/>
        </p:nvPicPr>
        <p:blipFill>
          <a:blip r:embed="rId4"/>
          <a:stretch>
            <a:fillRect/>
          </a:stretch>
        </p:blipFill>
        <p:spPr>
          <a:xfrm>
            <a:off x="5202009" y="4497163"/>
            <a:ext cx="1770787" cy="1705330"/>
          </a:xfrm>
          <a:prstGeom prst="rect">
            <a:avLst/>
          </a:prstGeom>
        </p:spPr>
      </p:pic>
      <p:pic>
        <p:nvPicPr>
          <p:cNvPr id="17" name="Picture 16">
            <a:extLst>
              <a:ext uri="{FF2B5EF4-FFF2-40B4-BE49-F238E27FC236}">
                <a16:creationId xmlns:a16="http://schemas.microsoft.com/office/drawing/2014/main" id="{D4629F17-3B7A-C0A4-47DD-F3C06CDD9720}"/>
              </a:ext>
            </a:extLst>
          </p:cNvPr>
          <p:cNvPicPr>
            <a:picLocks noChangeAspect="1"/>
          </p:cNvPicPr>
          <p:nvPr/>
        </p:nvPicPr>
        <p:blipFill rotWithShape="1">
          <a:blip r:embed="rId5"/>
          <a:srcRect l="13422" r="14330"/>
          <a:stretch/>
        </p:blipFill>
        <p:spPr>
          <a:xfrm>
            <a:off x="5720596" y="152695"/>
            <a:ext cx="2504400" cy="2186767"/>
          </a:xfrm>
          <a:prstGeom prst="rect">
            <a:avLst/>
          </a:prstGeom>
        </p:spPr>
      </p:pic>
      <p:sp>
        <p:nvSpPr>
          <p:cNvPr id="18" name="TextBox 17">
            <a:extLst>
              <a:ext uri="{FF2B5EF4-FFF2-40B4-BE49-F238E27FC236}">
                <a16:creationId xmlns:a16="http://schemas.microsoft.com/office/drawing/2014/main" id="{5E08CD3F-91FC-7AAB-159D-825C3576BEC6}"/>
              </a:ext>
            </a:extLst>
          </p:cNvPr>
          <p:cNvSpPr txBox="1"/>
          <p:nvPr/>
        </p:nvSpPr>
        <p:spPr>
          <a:xfrm>
            <a:off x="175098" y="3393245"/>
            <a:ext cx="8699563" cy="646331"/>
          </a:xfrm>
          <a:prstGeom prst="rect">
            <a:avLst/>
          </a:prstGeom>
          <a:noFill/>
        </p:spPr>
        <p:txBody>
          <a:bodyPr wrap="square">
            <a:spAutoFit/>
          </a:bodyPr>
          <a:lstStyle/>
          <a:p>
            <a:pPr algn="just"/>
            <a:r>
              <a:rPr lang="en-GB" sz="1800" b="1" dirty="0">
                <a:solidFill>
                  <a:srgbClr val="00B050"/>
                </a:solidFill>
              </a:rPr>
              <a:t>PROS:</a:t>
            </a:r>
            <a:r>
              <a:rPr lang="en-GB" sz="1800" dirty="0">
                <a:solidFill>
                  <a:srgbClr val="00B050"/>
                </a:solidFill>
              </a:rPr>
              <a:t> </a:t>
            </a:r>
            <a:r>
              <a:rPr lang="en-GB" sz="1800" b="0" dirty="0"/>
              <a:t>Very engaging, rich variety of activities, very user friendly, suitable for young children, lots of in-app help in small amounts, visually attractive.</a:t>
            </a:r>
          </a:p>
        </p:txBody>
      </p:sp>
      <p:sp>
        <p:nvSpPr>
          <p:cNvPr id="20" name="TextBox 19">
            <a:extLst>
              <a:ext uri="{FF2B5EF4-FFF2-40B4-BE49-F238E27FC236}">
                <a16:creationId xmlns:a16="http://schemas.microsoft.com/office/drawing/2014/main" id="{F50CD662-0F3D-DAA8-EE90-ACEA3CC90607}"/>
              </a:ext>
            </a:extLst>
          </p:cNvPr>
          <p:cNvSpPr txBox="1"/>
          <p:nvPr/>
        </p:nvSpPr>
        <p:spPr>
          <a:xfrm>
            <a:off x="5202009" y="2457569"/>
            <a:ext cx="3672651" cy="923330"/>
          </a:xfrm>
          <a:prstGeom prst="rect">
            <a:avLst/>
          </a:prstGeom>
          <a:noFill/>
        </p:spPr>
        <p:txBody>
          <a:bodyPr wrap="square">
            <a:spAutoFit/>
          </a:bodyPr>
          <a:lstStyle/>
          <a:p>
            <a:r>
              <a:rPr lang="en-US" dirty="0">
                <a:solidFill>
                  <a:srgbClr val="0070C0"/>
                </a:solidFill>
                <a:hlinkClick r:id="rId6">
                  <a:extLst>
                    <a:ext uri="{A12FA001-AC4F-418D-AE19-62706E023703}">
                      <ahyp:hlinkClr xmlns:ahyp="http://schemas.microsoft.com/office/drawing/2018/hyperlinkcolor" val="tx"/>
                    </a:ext>
                  </a:extLst>
                </a:hlinkClick>
              </a:rPr>
              <a:t>https://www.esa.int/Education/Forest_Kids_game_on_biodiversity_now_available</a:t>
            </a:r>
            <a:r>
              <a:rPr lang="en-US" dirty="0">
                <a:solidFill>
                  <a:srgbClr val="0070C0"/>
                </a:solidFill>
              </a:rPr>
              <a:t> </a:t>
            </a:r>
          </a:p>
        </p:txBody>
      </p:sp>
    </p:spTree>
    <p:extLst>
      <p:ext uri="{BB962C8B-B14F-4D97-AF65-F5344CB8AC3E}">
        <p14:creationId xmlns:p14="http://schemas.microsoft.com/office/powerpoint/2010/main" val="3631248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09515BA7-D5A8-448F-A19F-38B8B145C9CA}"/>
              </a:ext>
            </a:extLst>
          </p:cNvPr>
          <p:cNvGraphicFramePr>
            <a:graphicFrameLocks noChangeAspect="1"/>
          </p:cNvGraphicFramePr>
          <p:nvPr>
            <p:extLst>
              <p:ext uri="{D42A27DB-BD31-4B8C-83A1-F6EECF244321}">
                <p14:modId xmlns:p14="http://schemas.microsoft.com/office/powerpoint/2010/main" val="3156298965"/>
              </p:ext>
            </p:extLst>
          </p:nvPr>
        </p:nvGraphicFramePr>
        <p:xfrm>
          <a:off x="213617" y="1630136"/>
          <a:ext cx="8745925" cy="3951227"/>
        </p:xfrm>
        <a:graphic>
          <a:graphicData uri="http://schemas.openxmlformats.org/presentationml/2006/ole">
            <mc:AlternateContent xmlns:mc="http://schemas.openxmlformats.org/markup-compatibility/2006">
              <mc:Choice xmlns:v="urn:schemas-microsoft-com:vml" Requires="v">
                <p:oleObj name="Worksheet" r:id="rId3" imgW="6155947" imgH="2781373" progId="Excel.Sheet.12">
                  <p:embed/>
                </p:oleObj>
              </mc:Choice>
              <mc:Fallback>
                <p:oleObj name="Worksheet" r:id="rId3" imgW="6155947" imgH="2781373" progId="Excel.Sheet.12">
                  <p:embed/>
                  <p:pic>
                    <p:nvPicPr>
                      <p:cNvPr id="0" name=""/>
                      <p:cNvPicPr/>
                      <p:nvPr/>
                    </p:nvPicPr>
                    <p:blipFill>
                      <a:blip r:embed="rId4"/>
                      <a:stretch>
                        <a:fillRect/>
                      </a:stretch>
                    </p:blipFill>
                    <p:spPr>
                      <a:xfrm>
                        <a:off x="213617" y="1630136"/>
                        <a:ext cx="8745925" cy="3951227"/>
                      </a:xfrm>
                      <a:prstGeom prst="rect">
                        <a:avLst/>
                      </a:prstGeom>
                    </p:spPr>
                  </p:pic>
                </p:oleObj>
              </mc:Fallback>
            </mc:AlternateContent>
          </a:graphicData>
        </a:graphic>
      </p:graphicFrame>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5" name="No Team Button">
            <a:extLst>
              <a:ext uri="{FF2B5EF4-FFF2-40B4-BE49-F238E27FC236}">
                <a16:creationId xmlns:a16="http://schemas.microsoft.com/office/drawing/2014/main" id="{48156444-F941-251E-F977-1FD9320A506E}"/>
              </a:ext>
            </a:extLst>
          </p:cNvPr>
          <p:cNvSpPr/>
          <p:nvPr/>
        </p:nvSpPr>
        <p:spPr>
          <a:xfrm>
            <a:off x="7541028" y="3209433"/>
            <a:ext cx="1404000" cy="255816"/>
          </a:xfrm>
          <a:prstGeom prst="rect">
            <a:avLst/>
          </a:prstGeom>
          <a:solidFill>
            <a:srgbClr val="FFF2CC"/>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t>
            </a:r>
          </a:p>
        </p:txBody>
      </p:sp>
      <p:grpSp>
        <p:nvGrpSpPr>
          <p:cNvPr id="23" name="Group 22">
            <a:extLst>
              <a:ext uri="{FF2B5EF4-FFF2-40B4-BE49-F238E27FC236}">
                <a16:creationId xmlns:a16="http://schemas.microsoft.com/office/drawing/2014/main" id="{F00ABCB3-5B7A-1A13-D9F6-35A11DA3DCE7}"/>
              </a:ext>
            </a:extLst>
          </p:cNvPr>
          <p:cNvGrpSpPr/>
          <p:nvPr/>
        </p:nvGrpSpPr>
        <p:grpSpPr>
          <a:xfrm>
            <a:off x="7127634" y="594970"/>
            <a:ext cx="1802749" cy="1140045"/>
            <a:chOff x="7127634" y="594970"/>
            <a:chExt cx="1802749" cy="1140045"/>
          </a:xfrm>
        </p:grpSpPr>
        <p:sp>
          <p:nvSpPr>
            <p:cNvPr id="7" name="TextBox 6">
              <a:extLst>
                <a:ext uri="{FF2B5EF4-FFF2-40B4-BE49-F238E27FC236}">
                  <a16:creationId xmlns:a16="http://schemas.microsoft.com/office/drawing/2014/main" id="{073395FF-E9D6-1198-2A6D-64804DD1677E}"/>
                </a:ext>
              </a:extLst>
            </p:cNvPr>
            <p:cNvSpPr txBox="1"/>
            <p:nvPr/>
          </p:nvSpPr>
          <p:spPr>
            <a:xfrm>
              <a:off x="7127634" y="594970"/>
              <a:ext cx="1802749" cy="369332"/>
            </a:xfrm>
            <a:prstGeom prst="rect">
              <a:avLst/>
            </a:prstGeom>
            <a:noFill/>
          </p:spPr>
          <p:txBody>
            <a:bodyPr wrap="square" rtlCol="0">
              <a:spAutoFit/>
            </a:bodyPr>
            <a:lstStyle/>
            <a:p>
              <a:pPr algn="ctr"/>
              <a:r>
                <a:rPr lang="en-GB" b="1" i="1" dirty="0"/>
                <a:t>PRESENTED APP</a:t>
              </a:r>
              <a:endParaRPr lang="en-US" b="1" i="1" dirty="0"/>
            </a:p>
          </p:txBody>
        </p:sp>
        <p:cxnSp>
          <p:nvCxnSpPr>
            <p:cNvPr id="11" name="Straight Arrow Connector 10">
              <a:extLst>
                <a:ext uri="{FF2B5EF4-FFF2-40B4-BE49-F238E27FC236}">
                  <a16:creationId xmlns:a16="http://schemas.microsoft.com/office/drawing/2014/main" id="{7A0D8EBF-3842-007B-6610-95CAC53831F8}"/>
                </a:ext>
              </a:extLst>
            </p:cNvPr>
            <p:cNvCxnSpPr>
              <a:cxnSpLocks/>
              <a:stCxn id="7" idx="2"/>
            </p:cNvCxnSpPr>
            <p:nvPr/>
          </p:nvCxnSpPr>
          <p:spPr>
            <a:xfrm>
              <a:off x="8029009" y="964302"/>
              <a:ext cx="0" cy="770713"/>
            </a:xfrm>
            <a:prstGeom prst="straightConnector1">
              <a:avLst/>
            </a:prstGeom>
            <a:ln w="38100"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14" name="Text Placeholder 13">
            <a:extLst>
              <a:ext uri="{FF2B5EF4-FFF2-40B4-BE49-F238E27FC236}">
                <a16:creationId xmlns:a16="http://schemas.microsoft.com/office/drawing/2014/main" id="{DED0EDEF-C363-FB5C-2BC0-6B3C24250C73}"/>
              </a:ext>
            </a:extLst>
          </p:cNvPr>
          <p:cNvSpPr>
            <a:spLocks noGrp="1"/>
          </p:cNvSpPr>
          <p:nvPr>
            <p:ph type="body" sz="quarter" idx="11"/>
          </p:nvPr>
        </p:nvSpPr>
        <p:spPr/>
        <p:txBody>
          <a:bodyPr/>
          <a:lstStyle/>
          <a:p>
            <a:r>
              <a:rPr lang="en-GB" sz="1800" b="1" dirty="0">
                <a:solidFill>
                  <a:schemeClr val="tx2"/>
                </a:solidFill>
              </a:rPr>
              <a:t>EXISTING TOOLS</a:t>
            </a:r>
            <a:endParaRPr lang="en-US" sz="1800" b="1" dirty="0">
              <a:solidFill>
                <a:schemeClr val="tx2"/>
              </a:solidFill>
            </a:endParaRPr>
          </a:p>
        </p:txBody>
      </p:sp>
      <p:sp>
        <p:nvSpPr>
          <p:cNvPr id="6" name="Not Accurate Button">
            <a:extLst>
              <a:ext uri="{FF2B5EF4-FFF2-40B4-BE49-F238E27FC236}">
                <a16:creationId xmlns:a16="http://schemas.microsoft.com/office/drawing/2014/main" id="{7A95C97B-41BC-5C4E-7E15-C1488265DAE4}"/>
              </a:ext>
            </a:extLst>
          </p:cNvPr>
          <p:cNvSpPr/>
          <p:nvPr/>
        </p:nvSpPr>
        <p:spPr>
          <a:xfrm>
            <a:off x="7541028" y="2163969"/>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8" name="Not Accurate Explanation">
            <a:extLst>
              <a:ext uri="{FF2B5EF4-FFF2-40B4-BE49-F238E27FC236}">
                <a16:creationId xmlns:a16="http://schemas.microsoft.com/office/drawing/2014/main" id="{0336C699-6A64-5FB8-1C27-B4F56D102F30}"/>
              </a:ext>
            </a:extLst>
          </p:cNvPr>
          <p:cNvSpPr/>
          <p:nvPr/>
        </p:nvSpPr>
        <p:spPr>
          <a:xfrm>
            <a:off x="3852627" y="379626"/>
            <a:ext cx="5077756" cy="931079"/>
          </a:xfrm>
          <a:prstGeom prst="wedgeRectCallout">
            <a:avLst>
              <a:gd name="adj1" fmla="val 32050"/>
              <a:gd name="adj2" fmla="val 154547"/>
            </a:avLst>
          </a:prstGeom>
          <a:solidFill>
            <a:srgbClr val="FFFFFF"/>
          </a:solidFill>
          <a:ln w="19050">
            <a:solidFill>
              <a:srgbClr val="000000">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Conceptual representation of carbon cycle and </a:t>
            </a:r>
          </a:p>
          <a:p>
            <a:pPr algn="ctr"/>
            <a:r>
              <a:rPr lang="en-GB" i="1" dirty="0">
                <a:solidFill>
                  <a:schemeClr val="tx1">
                    <a:lumMod val="75000"/>
                    <a:lumOff val="25000"/>
                  </a:schemeClr>
                </a:solidFill>
              </a:rPr>
              <a:t>real-world plant growth behaviour. Focus is on why. Not how.</a:t>
            </a:r>
            <a:endParaRPr lang="en-US" i="1" dirty="0">
              <a:solidFill>
                <a:schemeClr val="tx1">
                  <a:lumMod val="75000"/>
                  <a:lumOff val="25000"/>
                </a:schemeClr>
              </a:solidFill>
            </a:endParaRPr>
          </a:p>
        </p:txBody>
      </p:sp>
      <p:sp>
        <p:nvSpPr>
          <p:cNvPr id="16" name="Not Accurate Exp Close">
            <a:extLst>
              <a:ext uri="{FF2B5EF4-FFF2-40B4-BE49-F238E27FC236}">
                <a16:creationId xmlns:a16="http://schemas.microsoft.com/office/drawing/2014/main" id="{69EAC844-E342-9BA0-4580-16A959BCE321}"/>
              </a:ext>
            </a:extLst>
          </p:cNvPr>
          <p:cNvSpPr txBox="1"/>
          <p:nvPr/>
        </p:nvSpPr>
        <p:spPr>
          <a:xfrm>
            <a:off x="8542126" y="377338"/>
            <a:ext cx="399143" cy="369332"/>
          </a:xfrm>
          <a:prstGeom prst="rect">
            <a:avLst/>
          </a:prstGeom>
          <a:noFill/>
        </p:spPr>
        <p:txBody>
          <a:bodyPr wrap="square">
            <a:spAutoFit/>
          </a:bodyPr>
          <a:lstStyle/>
          <a:p>
            <a:pPr algn="ctr"/>
            <a:r>
              <a:rPr lang="en-US" sz="1800" b="1" dirty="0">
                <a:solidFill>
                  <a:srgbClr val="FF0000"/>
                </a:solidFill>
              </a:rPr>
              <a:t>X</a:t>
            </a:r>
          </a:p>
        </p:txBody>
      </p:sp>
      <p:sp>
        <p:nvSpPr>
          <p:cNvPr id="3" name="No Team Explanation">
            <a:extLst>
              <a:ext uri="{FF2B5EF4-FFF2-40B4-BE49-F238E27FC236}">
                <a16:creationId xmlns:a16="http://schemas.microsoft.com/office/drawing/2014/main" id="{7672E850-A0F8-8BA6-1863-C035B674EC35}"/>
              </a:ext>
            </a:extLst>
          </p:cNvPr>
          <p:cNvSpPr/>
          <p:nvPr/>
        </p:nvSpPr>
        <p:spPr>
          <a:xfrm>
            <a:off x="5630252" y="379627"/>
            <a:ext cx="3309875" cy="931079"/>
          </a:xfrm>
          <a:prstGeom prst="wedgeRectCallout">
            <a:avLst>
              <a:gd name="adj1" fmla="val 23275"/>
              <a:gd name="adj2" fmla="val 263243"/>
            </a:avLst>
          </a:prstGeom>
          <a:solidFill>
            <a:srgbClr val="FFFFFF"/>
          </a:solidFill>
          <a:ln w="19050">
            <a:solidFill>
              <a:schemeClr val="tx1">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Not multiplayer but allows </a:t>
            </a:r>
          </a:p>
          <a:p>
            <a:pPr algn="ctr"/>
            <a:r>
              <a:rPr lang="en-GB" i="1" dirty="0">
                <a:solidFill>
                  <a:schemeClr val="tx1">
                    <a:lumMod val="75000"/>
                    <a:lumOff val="25000"/>
                  </a:schemeClr>
                </a:solidFill>
              </a:rPr>
              <a:t>for team learning activities. </a:t>
            </a:r>
            <a:endParaRPr lang="en-US" i="1" dirty="0">
              <a:solidFill>
                <a:schemeClr val="tx1">
                  <a:lumMod val="75000"/>
                  <a:lumOff val="25000"/>
                </a:schemeClr>
              </a:solidFill>
            </a:endParaRPr>
          </a:p>
        </p:txBody>
      </p:sp>
      <p:sp>
        <p:nvSpPr>
          <p:cNvPr id="9" name="No Team Exp Close">
            <a:extLst>
              <a:ext uri="{FF2B5EF4-FFF2-40B4-BE49-F238E27FC236}">
                <a16:creationId xmlns:a16="http://schemas.microsoft.com/office/drawing/2014/main" id="{799BF4C0-CEF2-48AE-BE60-91BD0D9CFAD0}"/>
              </a:ext>
            </a:extLst>
          </p:cNvPr>
          <p:cNvSpPr txBox="1"/>
          <p:nvPr/>
        </p:nvSpPr>
        <p:spPr>
          <a:xfrm>
            <a:off x="8542126" y="410304"/>
            <a:ext cx="399143" cy="369332"/>
          </a:xfrm>
          <a:prstGeom prst="rect">
            <a:avLst/>
          </a:prstGeom>
          <a:noFill/>
        </p:spPr>
        <p:txBody>
          <a:bodyPr wrap="square">
            <a:spAutoFit/>
          </a:bodyPr>
          <a:lstStyle/>
          <a:p>
            <a:pPr algn="ctr"/>
            <a:r>
              <a:rPr lang="en-GB" b="1" dirty="0">
                <a:solidFill>
                  <a:srgbClr val="FF0000"/>
                </a:solidFill>
              </a:rPr>
              <a:t>X</a:t>
            </a:r>
            <a:endParaRPr lang="en-US" sz="1800" b="1" dirty="0">
              <a:solidFill>
                <a:srgbClr val="FF0000"/>
              </a:solidFill>
            </a:endParaRPr>
          </a:p>
        </p:txBody>
      </p:sp>
    </p:spTree>
    <p:extLst>
      <p:ext uri="{BB962C8B-B14F-4D97-AF65-F5344CB8AC3E}">
        <p14:creationId xmlns:p14="http://schemas.microsoft.com/office/powerpoint/2010/main" val="2762406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1"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nextCondLst>
                <p:cond evt="onClick" delay="0">
                  <p:tgtEl>
                    <p:spTgt spid="5"/>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nextCondLst>
                <p:cond evt="onClick" delay="0">
                  <p:tgtEl>
                    <p:spTgt spid="6"/>
                  </p:tgtEl>
                </p:cond>
              </p:nextCondLst>
            </p:seq>
            <p:seq concurrent="1" nextAc="seek">
              <p:cTn id="33" restart="whenNotActive" fill="hold" evtFilter="cancelBubble" nodeType="interactiveSeq">
                <p:stCondLst>
                  <p:cond evt="onClick" delay="0">
                    <p:tgtEl>
                      <p:spTgt spid="16"/>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8" grpId="0" animBg="1"/>
      <p:bldP spid="8" grpId="1" animBg="1"/>
      <p:bldP spid="16" grpId="0"/>
      <p:bldP spid="16" grpId="1"/>
      <p:bldP spid="3" grpId="0" animBg="1"/>
      <p:bldP spid="3" grpId="1" animBg="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DC33-E68E-98C7-70E8-CDFEC33B3F0E}"/>
              </a:ext>
            </a:extLst>
          </p:cNvPr>
          <p:cNvSpPr>
            <a:spLocks noGrp="1"/>
          </p:cNvSpPr>
          <p:nvPr>
            <p:ph type="title"/>
          </p:nvPr>
        </p:nvSpPr>
        <p:spPr/>
        <p:txBody>
          <a:bodyPr/>
          <a:lstStyle/>
          <a:p>
            <a:r>
              <a:rPr lang="en-IE" dirty="0" err="1"/>
              <a:t>MycroForest</a:t>
            </a:r>
            <a:r>
              <a:rPr lang="en-IE" dirty="0"/>
              <a:t> - Educational Approach	</a:t>
            </a:r>
          </a:p>
        </p:txBody>
      </p:sp>
      <p:sp>
        <p:nvSpPr>
          <p:cNvPr id="3" name="Text Placeholder 2">
            <a:extLst>
              <a:ext uri="{FF2B5EF4-FFF2-40B4-BE49-F238E27FC236}">
                <a16:creationId xmlns:a16="http://schemas.microsoft.com/office/drawing/2014/main" id="{607DF54F-EDDF-ADF2-1FFC-4E45DD8218B4}"/>
              </a:ext>
            </a:extLst>
          </p:cNvPr>
          <p:cNvSpPr>
            <a:spLocks noGrp="1"/>
          </p:cNvSpPr>
          <p:nvPr>
            <p:ph type="body" sz="quarter" idx="10"/>
          </p:nvPr>
        </p:nvSpPr>
        <p:spPr>
          <a:xfrm>
            <a:off x="821531" y="1408906"/>
            <a:ext cx="7500938" cy="4040188"/>
          </a:xfrm>
        </p:spPr>
        <p:txBody>
          <a:bodyPr/>
          <a:lstStyle/>
          <a:p>
            <a:pPr marL="342900" indent="-342900">
              <a:buFont typeface="Wingdings" panose="05000000000000000000" pitchFamily="2" charset="2"/>
              <a:buChar char="§"/>
            </a:pPr>
            <a:r>
              <a:rPr lang="en-IE" b="0" dirty="0"/>
              <a:t>Microworld → Good Engagement, </a:t>
            </a:r>
            <a:r>
              <a:rPr lang="en-US" b="0" dirty="0"/>
              <a:t>Constructivist Thinking</a:t>
            </a:r>
          </a:p>
          <a:p>
            <a:pPr marL="342900" indent="-342900">
              <a:buFont typeface="Wingdings" panose="05000000000000000000" pitchFamily="2" charset="2"/>
              <a:buChar char="§"/>
            </a:pPr>
            <a:r>
              <a:rPr lang="en-IE" b="0" dirty="0"/>
              <a:t>Graphical Feedback  + Short Explanations → High Effectiveness</a:t>
            </a:r>
          </a:p>
          <a:p>
            <a:pPr marL="342900" indent="-342900">
              <a:buFont typeface="Wingdings" panose="05000000000000000000" pitchFamily="2" charset="2"/>
              <a:buChar char="§"/>
            </a:pPr>
            <a:r>
              <a:rPr lang="en-IE" b="0" dirty="0"/>
              <a:t>Facilitator → Structure, Guidance, Inquiry Based Learning</a:t>
            </a:r>
          </a:p>
          <a:p>
            <a:pPr marL="342900" indent="-342900">
              <a:buFont typeface="Wingdings" panose="05000000000000000000" pitchFamily="2" charset="2"/>
              <a:buChar char="§"/>
            </a:pPr>
            <a:r>
              <a:rPr lang="en-IE" b="0" dirty="0"/>
              <a:t>Targets, Challenges → Structure, Problem Based Learning</a:t>
            </a:r>
          </a:p>
          <a:p>
            <a:pPr marL="342900" indent="-342900">
              <a:buFont typeface="Wingdings" panose="05000000000000000000" pitchFamily="2" charset="2"/>
              <a:buChar char="§"/>
            </a:pPr>
            <a:r>
              <a:rPr lang="en-IE" b="0" dirty="0"/>
              <a:t>Competition Among Teams → Gamification, Motivation</a:t>
            </a:r>
          </a:p>
          <a:p>
            <a:pPr marL="342900" indent="-342900">
              <a:buFont typeface="Wingdings" panose="05000000000000000000" pitchFamily="2" charset="2"/>
              <a:buChar char="§"/>
            </a:pPr>
            <a:r>
              <a:rPr lang="en-IE" b="0" dirty="0"/>
              <a:t>Debriefing → Reflective Learning, Inquiry Based Learning</a:t>
            </a:r>
          </a:p>
          <a:p>
            <a:pPr marL="342900" indent="-342900">
              <a:buFont typeface="Wingdings" panose="05000000000000000000" pitchFamily="2" charset="2"/>
              <a:buChar char="§"/>
            </a:pPr>
            <a:r>
              <a:rPr lang="en-IE" b="0" dirty="0"/>
              <a:t>Model Progression → Lowers Entry Threshold</a:t>
            </a:r>
          </a:p>
          <a:p>
            <a:endParaRPr lang="en-IE" sz="1800" b="0" dirty="0"/>
          </a:p>
          <a:p>
            <a:pPr algn="ctr"/>
            <a:r>
              <a:rPr lang="en-IE" sz="1800" b="0" dirty="0"/>
              <a:t>[12] [13] [14] [15]</a:t>
            </a:r>
          </a:p>
        </p:txBody>
      </p:sp>
    </p:spTree>
    <p:extLst>
      <p:ext uri="{BB962C8B-B14F-4D97-AF65-F5344CB8AC3E}">
        <p14:creationId xmlns:p14="http://schemas.microsoft.com/office/powerpoint/2010/main" val="1993720589"/>
      </p:ext>
    </p:extLst>
  </p:cSld>
  <p:clrMapOvr>
    <a:masterClrMapping/>
  </p:clrMapOvr>
</p:sld>
</file>

<file path=ppt/theme/theme1.xml><?xml version="1.0" encoding="utf-8"?>
<a:theme xmlns:a="http://schemas.openxmlformats.org/drawingml/2006/main" name="Trinity_PPT_Calibri_Option2">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F8E69A27134548B43F8A4E24CF2582" ma:contentTypeVersion="12" ma:contentTypeDescription="Create a new document." ma:contentTypeScope="" ma:versionID="ac87db2fd40e7cd124d5c69305977ee9">
  <xsd:schema xmlns:xsd="http://www.w3.org/2001/XMLSchema" xmlns:xs="http://www.w3.org/2001/XMLSchema" xmlns:p="http://schemas.microsoft.com/office/2006/metadata/properties" xmlns:ns2="eb92c4e3-e5bc-42f8-947c-bd5a8d182353" xmlns:ns3="eb4c84e5-e00d-486a-83a7-77033f9b7355" targetNamespace="http://schemas.microsoft.com/office/2006/metadata/properties" ma:root="true" ma:fieldsID="143148745ca27472134cf776580a93b9" ns2:_="" ns3:_="">
    <xsd:import namespace="eb92c4e3-e5bc-42f8-947c-bd5a8d182353"/>
    <xsd:import namespace="eb4c84e5-e00d-486a-83a7-77033f9b73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c4e3-e5bc-42f8-947c-bd5a8d1823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d9b36d8-e8b0-4d46-88aa-db730269cdb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4c84e5-e00d-486a-83a7-77033f9b735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501fd6f-f902-47f4-b24c-1703aee30c75}" ma:internalName="TaxCatchAll" ma:showField="CatchAllData" ma:web="eb4c84e5-e00d-486a-83a7-77033f9b73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b92c4e3-e5bc-42f8-947c-bd5a8d182353">
      <Terms xmlns="http://schemas.microsoft.com/office/infopath/2007/PartnerControls"/>
    </lcf76f155ced4ddcb4097134ff3c332f>
    <TaxCatchAll xmlns="eb4c84e5-e00d-486a-83a7-77033f9b735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A0E5A4-FCA6-4BEA-8220-81A33E7F4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2c4e3-e5bc-42f8-947c-bd5a8d182353"/>
    <ds:schemaRef ds:uri="eb4c84e5-e00d-486a-83a7-77033f9b7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54F908-BE94-40C2-9D20-3786551872BD}">
  <ds:schemaRefs>
    <ds:schemaRef ds:uri="eb4c84e5-e00d-486a-83a7-77033f9b7355"/>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eb92c4e3-e5bc-42f8-947c-bd5a8d182353"/>
    <ds:schemaRef ds:uri="http://purl.org/dc/elements/1.1/"/>
  </ds:schemaRefs>
</ds:datastoreItem>
</file>

<file path=customXml/itemProps3.xml><?xml version="1.0" encoding="utf-8"?>
<ds:datastoreItem xmlns:ds="http://schemas.openxmlformats.org/officeDocument/2006/customXml" ds:itemID="{25EC590F-2C33-45FA-8A7B-CA8868D7FC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Trinity_PPT_Calibri_Option2</Template>
  <TotalTime>5601</TotalTime>
  <Words>4870</Words>
  <Application>Microsoft Office PowerPoint</Application>
  <PresentationFormat>On-screen Show (4:3)</PresentationFormat>
  <Paragraphs>291</Paragraphs>
  <Slides>29</Slides>
  <Notes>20</Notes>
  <HiddenSlides>4</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9" baseType="lpstr">
      <vt:lpstr>Arial</vt:lpstr>
      <vt:lpstr>Calibri</vt:lpstr>
      <vt:lpstr>Comic Sans MS</vt:lpstr>
      <vt:lpstr>Minion Pro</vt:lpstr>
      <vt:lpstr>Times New Roman</vt:lpstr>
      <vt:lpstr>URWPalladioL-Bold</vt:lpstr>
      <vt:lpstr>URWPalladioL-Roma</vt:lpstr>
      <vt:lpstr>Wingdings</vt:lpstr>
      <vt:lpstr>Trinity_PPT_Calibri_Option2</vt:lpstr>
      <vt:lpstr>Worksheet</vt:lpstr>
      <vt:lpstr>MycroForest - Exploring the use of a microworld to teach about economic viability of climate aware forest management.  </vt:lpstr>
      <vt:lpstr>Background</vt:lpstr>
      <vt:lpstr>Background</vt:lpstr>
      <vt:lpstr>Related Work</vt:lpstr>
      <vt:lpstr>Related Work</vt:lpstr>
      <vt:lpstr>Related Work</vt:lpstr>
      <vt:lpstr>Related Work</vt:lpstr>
      <vt:lpstr>Related Work</vt:lpstr>
      <vt:lpstr>MycroForest - Educational Approach </vt:lpstr>
      <vt:lpstr>MycroForest – What’s Possible?</vt:lpstr>
      <vt:lpstr>Design</vt:lpstr>
      <vt:lpstr>Design</vt:lpstr>
      <vt:lpstr>Design</vt:lpstr>
      <vt:lpstr>Design</vt:lpstr>
      <vt:lpstr>Design</vt:lpstr>
      <vt:lpstr>Design</vt:lpstr>
      <vt:lpstr>Design</vt:lpstr>
      <vt:lpstr>Design</vt:lpstr>
      <vt:lpstr>Design</vt:lpstr>
      <vt:lpstr>Demo</vt:lpstr>
      <vt:lpstr>Evaluation</vt:lpstr>
      <vt:lpstr>Evaluation Results</vt:lpstr>
      <vt:lpstr>What did I learn?</vt:lpstr>
      <vt:lpstr>Conclusion</vt:lpstr>
      <vt:lpstr>Thank You</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Regular 36pt</dc:title>
  <dc:creator>BT</dc:creator>
  <cp:lastModifiedBy>Gayathri Girish Nair</cp:lastModifiedBy>
  <cp:revision>272</cp:revision>
  <cp:lastPrinted>2014-12-16T10:33:11Z</cp:lastPrinted>
  <dcterms:created xsi:type="dcterms:W3CDTF">2024-03-11T16:29:46Z</dcterms:created>
  <dcterms:modified xsi:type="dcterms:W3CDTF">2024-07-30T00:00:19Z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0x01010072F8E69A27134548B43F8A4E24CF2582</vt:lpwstr>
  </property>
  <property fmtid="{D5CDD505-2E9C-101B-9397-08002B2CF9AE}" pid="3" name="MediaServiceImageTags">
    <vt:lpwstr/>
  </property>
</Properties>
</file>